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0" r:id="rId4"/>
    <p:sldId id="261" r:id="rId5"/>
    <p:sldId id="263" r:id="rId6"/>
    <p:sldId id="265" r:id="rId7"/>
    <p:sldId id="266" r:id="rId8"/>
    <p:sldId id="267" r:id="rId9"/>
    <p:sldId id="268" r:id="rId10"/>
    <p:sldId id="269" r:id="rId11"/>
    <p:sldId id="270" r:id="rId12"/>
    <p:sldId id="271" r:id="rId13"/>
    <p:sldId id="272" r:id="rId14"/>
    <p:sldId id="273" r:id="rId15"/>
    <p:sldId id="275" r:id="rId16"/>
    <p:sldId id="276" r:id="rId17"/>
    <p:sldId id="278" r:id="rId18"/>
    <p:sldId id="279" r:id="rId19"/>
    <p:sldId id="280" r:id="rId20"/>
    <p:sldId id="282" r:id="rId21"/>
    <p:sldId id="283" r:id="rId22"/>
    <p:sldId id="284" r:id="rId23"/>
    <p:sldId id="285" r:id="rId24"/>
    <p:sldId id="286" r:id="rId25"/>
    <p:sldId id="288" r:id="rId26"/>
    <p:sldId id="289" r:id="rId27"/>
    <p:sldId id="290" r:id="rId28"/>
    <p:sldId id="291" r:id="rId29"/>
    <p:sldId id="293" r:id="rId30"/>
    <p:sldId id="294" r:id="rId31"/>
    <p:sldId id="296" r:id="rId32"/>
    <p:sldId id="298" r:id="rId33"/>
    <p:sldId id="300" r:id="rId34"/>
    <p:sldId id="301" r:id="rId35"/>
    <p:sldId id="302" r:id="rId36"/>
    <p:sldId id="303" r:id="rId37"/>
    <p:sldId id="304" r:id="rId38"/>
    <p:sldId id="305" r:id="rId39"/>
    <p:sldId id="306" r:id="rId40"/>
    <p:sldId id="308" r:id="rId41"/>
    <p:sldId id="309" r:id="rId42"/>
    <p:sldId id="310" r:id="rId43"/>
    <p:sldId id="312" r:id="rId44"/>
    <p:sldId id="314" r:id="rId45"/>
    <p:sldId id="316" r:id="rId46"/>
    <p:sldId id="317" r:id="rId47"/>
    <p:sldId id="319" r:id="rId48"/>
    <p:sldId id="320" r:id="rId49"/>
    <p:sldId id="321" r:id="rId50"/>
  </p:sldIdLst>
  <p:sldSz cx="18288000" cy="10287000"/>
  <p:notesSz cx="6858000" cy="9144000"/>
  <p:embeddedFontLst>
    <p:embeddedFont>
      <p:font typeface="Canva Sans" panose="020B0604020202020204" charset="0"/>
      <p:regular r:id="rId51"/>
    </p:embeddedFont>
    <p:embeddedFont>
      <p:font typeface="Verdana Pro" panose="020F0502020204030204" pitchFamily="34" charset="0"/>
      <p:regular r:id="rId52"/>
    </p:embeddedFont>
    <p:embeddedFont>
      <p:font typeface="Verdana Pro Italics"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3300301" y="247929"/>
            <a:ext cx="11677874" cy="9791142"/>
          </a:xfrm>
          <a:custGeom>
            <a:avLst/>
            <a:gdLst/>
            <a:ahLst/>
            <a:cxnLst/>
            <a:rect l="l" t="t" r="r" b="b"/>
            <a:pathLst>
              <a:path w="11677874" h="9791142">
                <a:moveTo>
                  <a:pt x="0" y="0"/>
                </a:moveTo>
                <a:lnTo>
                  <a:pt x="11677873" y="0"/>
                </a:lnTo>
                <a:lnTo>
                  <a:pt x="11677873" y="9791142"/>
                </a:lnTo>
                <a:lnTo>
                  <a:pt x="0" y="9791142"/>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9139238" y="4274503"/>
            <a:ext cx="9525" cy="1566544"/>
          </a:xfrm>
          <a:prstGeom prst="rect">
            <a:avLst/>
          </a:prstGeom>
        </p:spPr>
        <p:txBody>
          <a:bodyPr lIns="0" tIns="0" rIns="0" bIns="0" rtlCol="0" anchor="t">
            <a:spAutoFit/>
          </a:bodyPr>
          <a:lstStyle/>
          <a:p>
            <a:pPr algn="ctr">
              <a:lnSpc>
                <a:spcPts val="12880"/>
              </a:lnSpc>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620084" y="354764"/>
            <a:ext cx="17047832" cy="9711690"/>
          </a:xfrm>
          <a:prstGeom prst="rect">
            <a:avLst/>
          </a:prstGeom>
        </p:spPr>
        <p:txBody>
          <a:bodyPr lIns="0" tIns="0" rIns="0" bIns="0" rtlCol="0" anchor="t">
            <a:spAutoFit/>
          </a:bodyPr>
          <a:lstStyle/>
          <a:p>
            <a:pPr algn="just">
              <a:lnSpc>
                <a:spcPts val="9660"/>
              </a:lnSpc>
              <a:spcBef>
                <a:spcPct val="0"/>
              </a:spcBef>
            </a:pPr>
            <a:r>
              <a:rPr lang="en-US" sz="6900">
                <a:solidFill>
                  <a:srgbClr val="000000"/>
                </a:solidFill>
                <a:latin typeface="Canva Sans"/>
                <a:ea typeface="Canva Sans"/>
                <a:cs typeface="Canva Sans"/>
                <a:sym typeface="Canva Sans"/>
              </a:rPr>
              <a:t>Jumping up, he stood and began to walk, and he entered the temple with them, walking and leaping and praising God. All the people saw him walking and praising God, and they recognized him as the one who used to sit and ask for alms at the Beautiful Gate of the temple;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665396" y="307068"/>
            <a:ext cx="16957208" cy="9359265"/>
          </a:xfrm>
          <a:prstGeom prst="rect">
            <a:avLst/>
          </a:prstGeom>
        </p:spPr>
        <p:txBody>
          <a:bodyPr lIns="0" tIns="0" rIns="0" bIns="0" rtlCol="0" anchor="t">
            <a:spAutoFit/>
          </a:bodyPr>
          <a:lstStyle/>
          <a:p>
            <a:pPr algn="just">
              <a:lnSpc>
                <a:spcPts val="9660"/>
              </a:lnSpc>
              <a:spcBef>
                <a:spcPct val="0"/>
              </a:spcBef>
            </a:pPr>
            <a:r>
              <a:rPr lang="en-US" sz="6900">
                <a:solidFill>
                  <a:srgbClr val="000000"/>
                </a:solidFill>
                <a:latin typeface="Canva Sans"/>
                <a:ea typeface="Canva Sans"/>
                <a:cs typeface="Canva Sans"/>
                <a:sym typeface="Canva Sans"/>
              </a:rPr>
              <a:t>and they were filled with wonder and amazement at what had happened to him.</a:t>
            </a:r>
          </a:p>
          <a:p>
            <a:pPr algn="just">
              <a:lnSpc>
                <a:spcPts val="6860"/>
              </a:lnSpc>
              <a:spcBef>
                <a:spcPct val="0"/>
              </a:spcBef>
            </a:pPr>
            <a:r>
              <a:rPr lang="en-US" sz="4900">
                <a:solidFill>
                  <a:srgbClr val="EBE2C6"/>
                </a:solidFill>
                <a:latin typeface="Canva Sans"/>
                <a:ea typeface="Canva Sans"/>
                <a:cs typeface="Canva Sans"/>
                <a:sym typeface="Canva Sans"/>
              </a:rPr>
              <a:t>V</a:t>
            </a:r>
          </a:p>
          <a:p>
            <a:pPr algn="just">
              <a:lnSpc>
                <a:spcPts val="9660"/>
              </a:lnSpc>
              <a:spcBef>
                <a:spcPct val="0"/>
              </a:spcBef>
            </a:pPr>
            <a:r>
              <a:rPr lang="en-US" sz="6900">
                <a:solidFill>
                  <a:srgbClr val="000000"/>
                </a:solidFill>
                <a:latin typeface="Canva Sans"/>
                <a:ea typeface="Canva Sans"/>
                <a:cs typeface="Canva Sans"/>
                <a:sym typeface="Canva Sans"/>
              </a:rPr>
              <a:t>While he clung to Peter and John, all the people ran together to them in the portico called Solomon’s Portico, utterly astonished.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572385" y="466064"/>
            <a:ext cx="17143230" cy="8492490"/>
          </a:xfrm>
          <a:prstGeom prst="rect">
            <a:avLst/>
          </a:prstGeom>
        </p:spPr>
        <p:txBody>
          <a:bodyPr lIns="0" tIns="0" rIns="0" bIns="0" rtlCol="0" anchor="t">
            <a:spAutoFit/>
          </a:bodyPr>
          <a:lstStyle/>
          <a:p>
            <a:pPr algn="just">
              <a:lnSpc>
                <a:spcPts val="9660"/>
              </a:lnSpc>
              <a:spcBef>
                <a:spcPct val="0"/>
              </a:spcBef>
            </a:pPr>
            <a:r>
              <a:rPr lang="en-US" sz="6900">
                <a:solidFill>
                  <a:srgbClr val="000000"/>
                </a:solidFill>
                <a:latin typeface="Canva Sans"/>
                <a:ea typeface="Canva Sans"/>
                <a:cs typeface="Canva Sans"/>
                <a:sym typeface="Canva Sans"/>
              </a:rPr>
              <a:t>When Peter saw it, he addressed the people, ‘You Israelites, why do you wonder at this, or why do you stare at us, as though by our own power or piety we had made him walk? The God of Abraham, the God of Isaac, and the God of Jacob, the God of our ancestors has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15481" y="763387"/>
            <a:ext cx="16872937" cy="8492490"/>
          </a:xfrm>
          <a:prstGeom prst="rect">
            <a:avLst/>
          </a:prstGeom>
        </p:spPr>
        <p:txBody>
          <a:bodyPr lIns="0" tIns="0" rIns="0" bIns="0" rtlCol="0" anchor="t">
            <a:spAutoFit/>
          </a:bodyPr>
          <a:lstStyle/>
          <a:p>
            <a:pPr algn="just">
              <a:lnSpc>
                <a:spcPts val="9660"/>
              </a:lnSpc>
              <a:spcBef>
                <a:spcPct val="0"/>
              </a:spcBef>
            </a:pPr>
            <a:r>
              <a:rPr lang="en-US" sz="6900">
                <a:solidFill>
                  <a:srgbClr val="000000"/>
                </a:solidFill>
                <a:latin typeface="Canva Sans"/>
                <a:ea typeface="Canva Sans"/>
                <a:cs typeface="Canva Sans"/>
                <a:sym typeface="Canva Sans"/>
              </a:rPr>
              <a:t>glorified his servant Jesus, whom you handed over and rejected in the presence of Pilate, though he had decided to release him. But you rejected the Holy and Righteous One and asked to have a murderer given to you, and you killed the Author of life,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15481" y="763387"/>
            <a:ext cx="16872937" cy="8492490"/>
          </a:xfrm>
          <a:prstGeom prst="rect">
            <a:avLst/>
          </a:prstGeom>
        </p:spPr>
        <p:txBody>
          <a:bodyPr lIns="0" tIns="0" rIns="0" bIns="0" rtlCol="0" anchor="t">
            <a:spAutoFit/>
          </a:bodyPr>
          <a:lstStyle/>
          <a:p>
            <a:pPr algn="just">
              <a:lnSpc>
                <a:spcPts val="9660"/>
              </a:lnSpc>
              <a:spcBef>
                <a:spcPct val="0"/>
              </a:spcBef>
            </a:pPr>
            <a:r>
              <a:rPr lang="en-US" sz="6900">
                <a:solidFill>
                  <a:srgbClr val="000000"/>
                </a:solidFill>
                <a:latin typeface="Canva Sans"/>
                <a:ea typeface="Canva Sans"/>
                <a:cs typeface="Canva Sans"/>
                <a:sym typeface="Canva Sans"/>
              </a:rPr>
              <a:t>whom God raised from the dead. To this we are witnesses. And by faith in his name, his name itself has made this man strong, whom you see and know; and the faith that is through Jesus has given him this perfect health in the presence of all of you.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2281055" y="571063"/>
            <a:ext cx="13725890" cy="9144874"/>
          </a:xfrm>
          <a:custGeom>
            <a:avLst/>
            <a:gdLst/>
            <a:ahLst/>
            <a:cxnLst/>
            <a:rect l="l" t="t" r="r" b="b"/>
            <a:pathLst>
              <a:path w="13725890" h="9144874">
                <a:moveTo>
                  <a:pt x="0" y="0"/>
                </a:moveTo>
                <a:lnTo>
                  <a:pt x="13725890" y="0"/>
                </a:lnTo>
                <a:lnTo>
                  <a:pt x="13725890" y="9144874"/>
                </a:lnTo>
                <a:lnTo>
                  <a:pt x="0" y="9144874"/>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1028700" y="564356"/>
            <a:ext cx="6742271" cy="8989695"/>
          </a:xfrm>
          <a:custGeom>
            <a:avLst/>
            <a:gdLst/>
            <a:ahLst/>
            <a:cxnLst/>
            <a:rect l="l" t="t" r="r" b="b"/>
            <a:pathLst>
              <a:path w="6742271" h="8989695">
                <a:moveTo>
                  <a:pt x="0" y="0"/>
                </a:moveTo>
                <a:lnTo>
                  <a:pt x="6742271" y="0"/>
                </a:lnTo>
                <a:lnTo>
                  <a:pt x="6742271" y="8989695"/>
                </a:lnTo>
                <a:lnTo>
                  <a:pt x="0" y="8989695"/>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8205639" y="3245475"/>
            <a:ext cx="8806160" cy="3596025"/>
          </a:xfrm>
          <a:prstGeom prst="rect">
            <a:avLst/>
          </a:prstGeom>
        </p:spPr>
        <p:txBody>
          <a:bodyPr lIns="0" tIns="0" rIns="0" bIns="0" rtlCol="0" anchor="t">
            <a:spAutoFit/>
          </a:bodyPr>
          <a:lstStyle/>
          <a:p>
            <a:pPr algn="ctr">
              <a:lnSpc>
                <a:spcPts val="14418"/>
              </a:lnSpc>
            </a:pPr>
            <a:r>
              <a:rPr lang="en-US" sz="10299">
                <a:solidFill>
                  <a:srgbClr val="000000"/>
                </a:solidFill>
                <a:latin typeface="Verdana Pro"/>
                <a:ea typeface="Verdana Pro"/>
                <a:cs typeface="Verdana Pro"/>
                <a:sym typeface="Verdana Pro"/>
              </a:rPr>
              <a:t>Not this kind of gate.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1028700" y="1610368"/>
            <a:ext cx="9088442" cy="7066264"/>
          </a:xfrm>
          <a:custGeom>
            <a:avLst/>
            <a:gdLst/>
            <a:ahLst/>
            <a:cxnLst/>
            <a:rect l="l" t="t" r="r" b="b"/>
            <a:pathLst>
              <a:path w="9088442" h="7066264">
                <a:moveTo>
                  <a:pt x="0" y="0"/>
                </a:moveTo>
                <a:lnTo>
                  <a:pt x="9088442" y="0"/>
                </a:lnTo>
                <a:lnTo>
                  <a:pt x="9088442" y="7066264"/>
                </a:lnTo>
                <a:lnTo>
                  <a:pt x="0" y="7066264"/>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884545" y="2331075"/>
            <a:ext cx="6091535" cy="5424825"/>
          </a:xfrm>
          <a:prstGeom prst="rect">
            <a:avLst/>
          </a:prstGeom>
        </p:spPr>
        <p:txBody>
          <a:bodyPr lIns="0" tIns="0" rIns="0" bIns="0" rtlCol="0" anchor="t">
            <a:spAutoFit/>
          </a:bodyPr>
          <a:lstStyle/>
          <a:p>
            <a:pPr algn="ctr">
              <a:lnSpc>
                <a:spcPts val="14418"/>
              </a:lnSpc>
            </a:pPr>
            <a:r>
              <a:rPr lang="en-US" sz="10299">
                <a:solidFill>
                  <a:srgbClr val="000000"/>
                </a:solidFill>
                <a:latin typeface="Verdana Pro"/>
                <a:ea typeface="Verdana Pro"/>
                <a:cs typeface="Verdana Pro"/>
                <a:sym typeface="Verdana Pro"/>
              </a:rPr>
              <a:t>More this kind of gate!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9144000" y="3220736"/>
            <a:ext cx="9088442" cy="7066264"/>
          </a:xfrm>
          <a:custGeom>
            <a:avLst/>
            <a:gdLst/>
            <a:ahLst/>
            <a:cxnLst/>
            <a:rect l="l" t="t" r="r" b="b"/>
            <a:pathLst>
              <a:path w="9088442" h="7066264">
                <a:moveTo>
                  <a:pt x="0" y="0"/>
                </a:moveTo>
                <a:lnTo>
                  <a:pt x="9088442" y="0"/>
                </a:lnTo>
                <a:lnTo>
                  <a:pt x="9088442" y="7066264"/>
                </a:lnTo>
                <a:lnTo>
                  <a:pt x="0" y="7066264"/>
                </a:lnTo>
                <a:lnTo>
                  <a:pt x="0" y="0"/>
                </a:lnTo>
                <a:close/>
              </a:path>
            </a:pathLst>
          </a:custGeom>
          <a:blipFill>
            <a:blip r:embed="rId2"/>
            <a:stretch>
              <a:fillRect/>
            </a:stretch>
          </a:blipFill>
        </p:spPr>
        <p:txBody>
          <a:bodyPr/>
          <a:lstStyle/>
          <a:p>
            <a:endParaRPr lang="en-GB"/>
          </a:p>
        </p:txBody>
      </p:sp>
      <p:sp>
        <p:nvSpPr>
          <p:cNvPr id="3" name="Freeform 3"/>
          <p:cNvSpPr/>
          <p:nvPr/>
        </p:nvSpPr>
        <p:spPr>
          <a:xfrm>
            <a:off x="0" y="0"/>
            <a:ext cx="9532590" cy="6351088"/>
          </a:xfrm>
          <a:custGeom>
            <a:avLst/>
            <a:gdLst/>
            <a:ahLst/>
            <a:cxnLst/>
            <a:rect l="l" t="t" r="r" b="b"/>
            <a:pathLst>
              <a:path w="9532590" h="6351088">
                <a:moveTo>
                  <a:pt x="0" y="0"/>
                </a:moveTo>
                <a:lnTo>
                  <a:pt x="9532590" y="0"/>
                </a:lnTo>
                <a:lnTo>
                  <a:pt x="9532590" y="6351088"/>
                </a:lnTo>
                <a:lnTo>
                  <a:pt x="0" y="6351088"/>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1028700" y="1501759"/>
            <a:ext cx="16230600" cy="7283482"/>
          </a:xfrm>
          <a:custGeom>
            <a:avLst/>
            <a:gdLst/>
            <a:ahLst/>
            <a:cxnLst/>
            <a:rect l="l" t="t" r="r" b="b"/>
            <a:pathLst>
              <a:path w="16230600" h="7283482">
                <a:moveTo>
                  <a:pt x="0" y="0"/>
                </a:moveTo>
                <a:lnTo>
                  <a:pt x="16230600" y="0"/>
                </a:lnTo>
                <a:lnTo>
                  <a:pt x="16230600" y="7283482"/>
                </a:lnTo>
                <a:lnTo>
                  <a:pt x="0" y="7283482"/>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28700" y="2608891"/>
            <a:ext cx="6411169" cy="4888243"/>
          </a:xfrm>
          <a:prstGeom prst="rect">
            <a:avLst/>
          </a:prstGeom>
        </p:spPr>
        <p:txBody>
          <a:bodyPr lIns="0" tIns="0" rIns="0" bIns="0" rtlCol="0" anchor="t">
            <a:spAutoFit/>
          </a:bodyPr>
          <a:lstStyle/>
          <a:p>
            <a:pPr algn="ctr">
              <a:lnSpc>
                <a:spcPts val="13019"/>
              </a:lnSpc>
            </a:pPr>
            <a:r>
              <a:rPr lang="en-US" sz="9299">
                <a:solidFill>
                  <a:srgbClr val="000000"/>
                </a:solidFill>
                <a:latin typeface="Verdana Pro"/>
                <a:ea typeface="Verdana Pro"/>
                <a:cs typeface="Verdana Pro"/>
                <a:sym typeface="Verdana Pro"/>
              </a:rPr>
              <a:t>Two penniless disciples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1394619" y="3085459"/>
            <a:ext cx="15498763" cy="3906532"/>
          </a:xfrm>
          <a:prstGeom prst="rect">
            <a:avLst/>
          </a:prstGeom>
        </p:spPr>
        <p:txBody>
          <a:bodyPr lIns="0" tIns="0" rIns="0" bIns="0" rtlCol="0" anchor="t">
            <a:spAutoFit/>
          </a:bodyPr>
          <a:lstStyle/>
          <a:p>
            <a:pPr algn="ctr">
              <a:lnSpc>
                <a:spcPts val="15679"/>
              </a:lnSpc>
              <a:spcBef>
                <a:spcPct val="0"/>
              </a:spcBef>
            </a:pPr>
            <a:r>
              <a:rPr lang="en-US" sz="11199">
                <a:solidFill>
                  <a:srgbClr val="000000"/>
                </a:solidFill>
                <a:latin typeface="Verdana Pro"/>
                <a:ea typeface="Verdana Pro"/>
                <a:cs typeface="Verdana Pro"/>
                <a:sym typeface="Verdana Pro"/>
              </a:rPr>
              <a:t>δύναμις / δύναμιν</a:t>
            </a:r>
          </a:p>
          <a:p>
            <a:pPr algn="ctr">
              <a:lnSpc>
                <a:spcPts val="15679"/>
              </a:lnSpc>
              <a:spcBef>
                <a:spcPct val="0"/>
              </a:spcBef>
            </a:pPr>
            <a:r>
              <a:rPr lang="en-US" sz="11199">
                <a:solidFill>
                  <a:srgbClr val="000000"/>
                </a:solidFill>
                <a:latin typeface="Verdana Pro"/>
                <a:ea typeface="Verdana Pro"/>
                <a:cs typeface="Verdana Pro"/>
                <a:sym typeface="Verdana Pro"/>
              </a:rPr>
              <a:t>(dynamis / dynamin)  </a:t>
            </a:r>
          </a:p>
        </p:txBody>
      </p:sp>
      <p:sp>
        <p:nvSpPr>
          <p:cNvPr id="3" name="TextBox 3"/>
          <p:cNvSpPr txBox="1"/>
          <p:nvPr/>
        </p:nvSpPr>
        <p:spPr>
          <a:xfrm>
            <a:off x="12989471" y="7496334"/>
            <a:ext cx="2667496" cy="844551"/>
          </a:xfrm>
          <a:prstGeom prst="rect">
            <a:avLst/>
          </a:prstGeom>
        </p:spPr>
        <p:txBody>
          <a:bodyPr lIns="0" tIns="0" rIns="0" bIns="0" rtlCol="0" anchor="t">
            <a:spAutoFit/>
          </a:bodyPr>
          <a:lstStyle/>
          <a:p>
            <a:pPr algn="ctr">
              <a:lnSpc>
                <a:spcPts val="6999"/>
              </a:lnSpc>
            </a:pPr>
            <a:r>
              <a:rPr lang="en-US" sz="4999">
                <a:solidFill>
                  <a:srgbClr val="000000"/>
                </a:solidFill>
                <a:latin typeface="Verdana Pro"/>
                <a:ea typeface="Verdana Pro"/>
                <a:cs typeface="Verdana Pro"/>
                <a:sym typeface="Verdana Pro"/>
              </a:rPr>
              <a:t>Acts 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9343870" y="3328788"/>
            <a:ext cx="8489697" cy="6676793"/>
          </a:xfrm>
          <a:custGeom>
            <a:avLst/>
            <a:gdLst/>
            <a:ahLst/>
            <a:cxnLst/>
            <a:rect l="l" t="t" r="r" b="b"/>
            <a:pathLst>
              <a:path w="8489697" h="6676793">
                <a:moveTo>
                  <a:pt x="0" y="0"/>
                </a:moveTo>
                <a:lnTo>
                  <a:pt x="8489697" y="0"/>
                </a:lnTo>
                <a:lnTo>
                  <a:pt x="8489697" y="6676792"/>
                </a:lnTo>
                <a:lnTo>
                  <a:pt x="0" y="6676792"/>
                </a:lnTo>
                <a:lnTo>
                  <a:pt x="0" y="0"/>
                </a:lnTo>
                <a:close/>
              </a:path>
            </a:pathLst>
          </a:custGeom>
          <a:blipFill>
            <a:blip r:embed="rId2"/>
            <a:stretch>
              <a:fillRect/>
            </a:stretch>
          </a:blipFill>
        </p:spPr>
        <p:txBody>
          <a:bodyPr/>
          <a:lstStyle/>
          <a:p>
            <a:endParaRPr lang="en-GB"/>
          </a:p>
        </p:txBody>
      </p:sp>
      <p:sp>
        <p:nvSpPr>
          <p:cNvPr id="3" name="Freeform 3"/>
          <p:cNvSpPr/>
          <p:nvPr/>
        </p:nvSpPr>
        <p:spPr>
          <a:xfrm>
            <a:off x="349791" y="349791"/>
            <a:ext cx="8574784" cy="5712950"/>
          </a:xfrm>
          <a:custGeom>
            <a:avLst/>
            <a:gdLst/>
            <a:ahLst/>
            <a:cxnLst/>
            <a:rect l="l" t="t" r="r" b="b"/>
            <a:pathLst>
              <a:path w="8574784" h="5712950">
                <a:moveTo>
                  <a:pt x="0" y="0"/>
                </a:moveTo>
                <a:lnTo>
                  <a:pt x="8574783" y="0"/>
                </a:lnTo>
                <a:lnTo>
                  <a:pt x="8574783" y="5712949"/>
                </a:lnTo>
                <a:lnTo>
                  <a:pt x="0" y="5712949"/>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1203595" y="1501759"/>
            <a:ext cx="16230600" cy="7283482"/>
          </a:xfrm>
          <a:custGeom>
            <a:avLst/>
            <a:gdLst/>
            <a:ahLst/>
            <a:cxnLst/>
            <a:rect l="l" t="t" r="r" b="b"/>
            <a:pathLst>
              <a:path w="16230600" h="7283482">
                <a:moveTo>
                  <a:pt x="0" y="0"/>
                </a:moveTo>
                <a:lnTo>
                  <a:pt x="16230600" y="0"/>
                </a:lnTo>
                <a:lnTo>
                  <a:pt x="16230600" y="7283482"/>
                </a:lnTo>
                <a:lnTo>
                  <a:pt x="0" y="7283482"/>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442089" y="2608891"/>
            <a:ext cx="6411169" cy="4888243"/>
          </a:xfrm>
          <a:prstGeom prst="rect">
            <a:avLst/>
          </a:prstGeom>
        </p:spPr>
        <p:txBody>
          <a:bodyPr lIns="0" tIns="0" rIns="0" bIns="0" rtlCol="0" anchor="t">
            <a:spAutoFit/>
          </a:bodyPr>
          <a:lstStyle/>
          <a:p>
            <a:pPr algn="l">
              <a:lnSpc>
                <a:spcPts val="13019"/>
              </a:lnSpc>
            </a:pPr>
            <a:r>
              <a:rPr lang="en-US" sz="9299">
                <a:solidFill>
                  <a:srgbClr val="000000"/>
                </a:solidFill>
                <a:latin typeface="Verdana Pro"/>
                <a:ea typeface="Verdana Pro"/>
                <a:cs typeface="Verdana Pro"/>
                <a:sym typeface="Verdana Pro"/>
              </a:rPr>
              <a:t>what do they / we have?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2702929" y="1771951"/>
            <a:ext cx="12882141" cy="6514498"/>
          </a:xfrm>
          <a:prstGeom prst="rect">
            <a:avLst/>
          </a:prstGeom>
        </p:spPr>
        <p:txBody>
          <a:bodyPr lIns="0" tIns="0" rIns="0" bIns="0" rtlCol="0" anchor="t">
            <a:spAutoFit/>
          </a:bodyPr>
          <a:lstStyle/>
          <a:p>
            <a:pPr algn="ctr">
              <a:lnSpc>
                <a:spcPts val="17358"/>
              </a:lnSpc>
              <a:spcBef>
                <a:spcPct val="0"/>
              </a:spcBef>
            </a:pPr>
            <a:r>
              <a:rPr lang="en-US" sz="12398">
                <a:solidFill>
                  <a:srgbClr val="000000"/>
                </a:solidFill>
                <a:latin typeface="Verdana Pro"/>
                <a:ea typeface="Verdana Pro"/>
                <a:cs typeface="Verdana Pro"/>
                <a:sym typeface="Verdana Pro"/>
              </a:rPr>
              <a:t>a complete dependence on God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2702929" y="1771951"/>
            <a:ext cx="12882141" cy="6514498"/>
          </a:xfrm>
          <a:prstGeom prst="rect">
            <a:avLst/>
          </a:prstGeom>
        </p:spPr>
        <p:txBody>
          <a:bodyPr lIns="0" tIns="0" rIns="0" bIns="0" rtlCol="0" anchor="t">
            <a:spAutoFit/>
          </a:bodyPr>
          <a:lstStyle/>
          <a:p>
            <a:pPr algn="ctr">
              <a:lnSpc>
                <a:spcPts val="17358"/>
              </a:lnSpc>
              <a:spcBef>
                <a:spcPct val="0"/>
              </a:spcBef>
            </a:pPr>
            <a:r>
              <a:rPr lang="en-US" sz="12398">
                <a:solidFill>
                  <a:srgbClr val="000000"/>
                </a:solidFill>
                <a:latin typeface="Verdana Pro"/>
                <a:ea typeface="Verdana Pro"/>
                <a:cs typeface="Verdana Pro"/>
                <a:sym typeface="Verdana Pro"/>
              </a:rPr>
              <a:t>complete confidence in God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2702929" y="3972226"/>
            <a:ext cx="12882141" cy="2113948"/>
          </a:xfrm>
          <a:prstGeom prst="rect">
            <a:avLst/>
          </a:prstGeom>
        </p:spPr>
        <p:txBody>
          <a:bodyPr lIns="0" tIns="0" rIns="0" bIns="0" rtlCol="0" anchor="t">
            <a:spAutoFit/>
          </a:bodyPr>
          <a:lstStyle/>
          <a:p>
            <a:pPr algn="ctr">
              <a:lnSpc>
                <a:spcPts val="17358"/>
              </a:lnSpc>
              <a:spcBef>
                <a:spcPct val="0"/>
              </a:spcBef>
            </a:pPr>
            <a:r>
              <a:rPr lang="en-US" sz="12398">
                <a:solidFill>
                  <a:srgbClr val="000000"/>
                </a:solidFill>
                <a:latin typeface="Verdana Pro"/>
                <a:ea typeface="Verdana Pro"/>
                <a:cs typeface="Verdana Pro"/>
                <a:sym typeface="Verdana Pro"/>
              </a:rPr>
              <a:t>boldness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79080" y="923925"/>
            <a:ext cx="16077958" cy="4739005"/>
          </a:xfrm>
          <a:prstGeom prst="rect">
            <a:avLst/>
          </a:prstGeom>
        </p:spPr>
        <p:txBody>
          <a:bodyPr lIns="0" tIns="0" rIns="0" bIns="0" rtlCol="0" anchor="t">
            <a:spAutoFit/>
          </a:bodyPr>
          <a:lstStyle/>
          <a:p>
            <a:pPr algn="l">
              <a:lnSpc>
                <a:spcPts val="7840"/>
              </a:lnSpc>
              <a:spcBef>
                <a:spcPct val="0"/>
              </a:spcBef>
            </a:pPr>
            <a:r>
              <a:rPr lang="en-US" sz="5600">
                <a:solidFill>
                  <a:srgbClr val="000000"/>
                </a:solidFill>
                <a:latin typeface="Verdana Pro"/>
                <a:ea typeface="Verdana Pro"/>
                <a:cs typeface="Verdana Pro"/>
                <a:sym typeface="Verdana Pro"/>
              </a:rPr>
              <a:t>I brought him to your disciples but they could not cure him. ...</a:t>
            </a:r>
          </a:p>
          <a:p>
            <a:pPr algn="l">
              <a:lnSpc>
                <a:spcPts val="7840"/>
              </a:lnSpc>
              <a:spcBef>
                <a:spcPct val="0"/>
              </a:spcBef>
            </a:pPr>
            <a:endParaRPr lang="en-US" sz="5600">
              <a:solidFill>
                <a:srgbClr val="000000"/>
              </a:solidFill>
              <a:latin typeface="Verdana Pro"/>
              <a:ea typeface="Verdana Pro"/>
              <a:cs typeface="Verdana Pro"/>
              <a:sym typeface="Verdana Pro"/>
            </a:endParaRPr>
          </a:p>
          <a:p>
            <a:pPr algn="l">
              <a:lnSpc>
                <a:spcPts val="7840"/>
              </a:lnSpc>
              <a:spcBef>
                <a:spcPct val="0"/>
              </a:spcBef>
            </a:pPr>
            <a:endParaRPr lang="en-US" sz="5600">
              <a:solidFill>
                <a:srgbClr val="000000"/>
              </a:solidFill>
              <a:latin typeface="Verdana Pro"/>
              <a:ea typeface="Verdana Pro"/>
              <a:cs typeface="Verdana Pro"/>
              <a:sym typeface="Verdana Pro"/>
            </a:endParaRPr>
          </a:p>
          <a:p>
            <a:pPr algn="l">
              <a:lnSpc>
                <a:spcPts val="6300"/>
              </a:lnSpc>
              <a:spcBef>
                <a:spcPct val="0"/>
              </a:spcBef>
            </a:pPr>
            <a:r>
              <a:rPr lang="en-US" sz="4500">
                <a:solidFill>
                  <a:srgbClr val="000000"/>
                </a:solidFill>
                <a:latin typeface="Verdana Pro"/>
                <a:ea typeface="Verdana Pro"/>
                <a:cs typeface="Verdana Pro"/>
                <a:sym typeface="Verdana Pro"/>
              </a:rPr>
              <a:t>                                                        Matthew 17: 16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79080" y="923925"/>
            <a:ext cx="16077958" cy="8701405"/>
          </a:xfrm>
          <a:prstGeom prst="rect">
            <a:avLst/>
          </a:prstGeom>
        </p:spPr>
        <p:txBody>
          <a:bodyPr lIns="0" tIns="0" rIns="0" bIns="0" rtlCol="0" anchor="t">
            <a:spAutoFit/>
          </a:bodyPr>
          <a:lstStyle/>
          <a:p>
            <a:pPr algn="l">
              <a:lnSpc>
                <a:spcPts val="7840"/>
              </a:lnSpc>
              <a:spcBef>
                <a:spcPct val="0"/>
              </a:spcBef>
            </a:pPr>
            <a:r>
              <a:rPr lang="en-US" sz="5600">
                <a:solidFill>
                  <a:srgbClr val="000000"/>
                </a:solidFill>
                <a:latin typeface="Verdana Pro"/>
                <a:ea typeface="Verdana Pro"/>
                <a:cs typeface="Verdana Pro"/>
                <a:sym typeface="Verdana Pro"/>
              </a:rPr>
              <a:t>I brought him to your disciples but they could not cure him. ...</a:t>
            </a:r>
          </a:p>
          <a:p>
            <a:pPr algn="l">
              <a:lnSpc>
                <a:spcPts val="7840"/>
              </a:lnSpc>
              <a:spcBef>
                <a:spcPct val="0"/>
              </a:spcBef>
            </a:pPr>
            <a:endParaRPr lang="en-US" sz="5600">
              <a:solidFill>
                <a:srgbClr val="000000"/>
              </a:solidFill>
              <a:latin typeface="Verdana Pro"/>
              <a:ea typeface="Verdana Pro"/>
              <a:cs typeface="Verdana Pro"/>
              <a:sym typeface="Verdana Pro"/>
            </a:endParaRPr>
          </a:p>
          <a:p>
            <a:pPr algn="l">
              <a:lnSpc>
                <a:spcPts val="7840"/>
              </a:lnSpc>
              <a:spcBef>
                <a:spcPct val="0"/>
              </a:spcBef>
            </a:pPr>
            <a:r>
              <a:rPr lang="en-US" sz="5600">
                <a:solidFill>
                  <a:srgbClr val="000000"/>
                </a:solidFill>
                <a:latin typeface="Verdana Pro"/>
                <a:ea typeface="Verdana Pro"/>
                <a:cs typeface="Verdana Pro"/>
                <a:sym typeface="Verdana Pro"/>
              </a:rPr>
              <a:t>Because of your little faith. For truly I tell you, if you have faith the size of a mustard seed, you will say to this mountain, ‘Move from here to there,’ and it will move, and nothing will be impossible for you.</a:t>
            </a:r>
          </a:p>
          <a:p>
            <a:pPr algn="l">
              <a:lnSpc>
                <a:spcPts val="6300"/>
              </a:lnSpc>
              <a:spcBef>
                <a:spcPct val="0"/>
              </a:spcBef>
            </a:pPr>
            <a:r>
              <a:rPr lang="en-US" sz="4500">
                <a:solidFill>
                  <a:srgbClr val="000000"/>
                </a:solidFill>
                <a:latin typeface="Verdana Pro"/>
                <a:ea typeface="Verdana Pro"/>
                <a:cs typeface="Verdana Pro"/>
                <a:sym typeface="Verdana Pro"/>
              </a:rPr>
              <a:t>                                           Matthew 17: 16 , 20 - 21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grpSp>
        <p:nvGrpSpPr>
          <p:cNvPr id="2" name="Group 2"/>
          <p:cNvGrpSpPr/>
          <p:nvPr/>
        </p:nvGrpSpPr>
        <p:grpSpPr>
          <a:xfrm>
            <a:off x="3197802" y="4984751"/>
            <a:ext cx="11665958" cy="2130051"/>
            <a:chOff x="0" y="0"/>
            <a:chExt cx="1807362" cy="330001"/>
          </a:xfrm>
        </p:grpSpPr>
        <p:sp>
          <p:nvSpPr>
            <p:cNvPr id="3" name="Freeform 3"/>
            <p:cNvSpPr/>
            <p:nvPr/>
          </p:nvSpPr>
          <p:spPr>
            <a:xfrm>
              <a:off x="0" y="0"/>
              <a:ext cx="1807362" cy="330001"/>
            </a:xfrm>
            <a:custGeom>
              <a:avLst/>
              <a:gdLst/>
              <a:ahLst/>
              <a:cxnLst/>
              <a:rect l="l" t="t" r="r" b="b"/>
              <a:pathLst>
                <a:path w="1807362" h="330001">
                  <a:moveTo>
                    <a:pt x="15264" y="0"/>
                  </a:moveTo>
                  <a:lnTo>
                    <a:pt x="1792099" y="0"/>
                  </a:lnTo>
                  <a:cubicBezTo>
                    <a:pt x="1796147" y="0"/>
                    <a:pt x="1800029" y="1608"/>
                    <a:pt x="1802892" y="4471"/>
                  </a:cubicBezTo>
                  <a:cubicBezTo>
                    <a:pt x="1805754" y="7333"/>
                    <a:pt x="1807362" y="11215"/>
                    <a:pt x="1807362" y="15264"/>
                  </a:cubicBezTo>
                  <a:lnTo>
                    <a:pt x="1807362" y="314737"/>
                  </a:lnTo>
                  <a:cubicBezTo>
                    <a:pt x="1807362" y="318785"/>
                    <a:pt x="1805754" y="322668"/>
                    <a:pt x="1802892" y="325530"/>
                  </a:cubicBezTo>
                  <a:cubicBezTo>
                    <a:pt x="1800029" y="328393"/>
                    <a:pt x="1796147" y="330001"/>
                    <a:pt x="1792099" y="330001"/>
                  </a:cubicBezTo>
                  <a:lnTo>
                    <a:pt x="15264" y="330001"/>
                  </a:lnTo>
                  <a:cubicBezTo>
                    <a:pt x="11215" y="330001"/>
                    <a:pt x="7333" y="328393"/>
                    <a:pt x="4471" y="325530"/>
                  </a:cubicBezTo>
                  <a:cubicBezTo>
                    <a:pt x="1608" y="322668"/>
                    <a:pt x="0" y="318785"/>
                    <a:pt x="0" y="314737"/>
                  </a:cubicBezTo>
                  <a:lnTo>
                    <a:pt x="0" y="15264"/>
                  </a:lnTo>
                  <a:cubicBezTo>
                    <a:pt x="0" y="11215"/>
                    <a:pt x="1608" y="7333"/>
                    <a:pt x="4471" y="4471"/>
                  </a:cubicBezTo>
                  <a:cubicBezTo>
                    <a:pt x="7333" y="1608"/>
                    <a:pt x="11215" y="0"/>
                    <a:pt x="15264" y="0"/>
                  </a:cubicBezTo>
                  <a:close/>
                </a:path>
              </a:pathLst>
            </a:custGeom>
            <a:solidFill>
              <a:srgbClr val="FFFFFF"/>
            </a:solidFill>
            <a:ln w="12700">
              <a:solidFill>
                <a:srgbClr val="000000"/>
              </a:solidFill>
            </a:ln>
          </p:spPr>
          <p:txBody>
            <a:bodyPr/>
            <a:lstStyle/>
            <a:p>
              <a:endParaRPr lang="en-GB"/>
            </a:p>
          </p:txBody>
        </p:sp>
      </p:grpSp>
      <p:sp>
        <p:nvSpPr>
          <p:cNvPr id="4" name="TextBox 4"/>
          <p:cNvSpPr txBox="1"/>
          <p:nvPr/>
        </p:nvSpPr>
        <p:spPr>
          <a:xfrm>
            <a:off x="3316409" y="4924425"/>
            <a:ext cx="11655182" cy="1992780"/>
          </a:xfrm>
          <a:prstGeom prst="rect">
            <a:avLst/>
          </a:prstGeom>
        </p:spPr>
        <p:txBody>
          <a:bodyPr lIns="0" tIns="0" rIns="0" bIns="0" rtlCol="0" anchor="t">
            <a:spAutoFit/>
          </a:bodyPr>
          <a:lstStyle/>
          <a:p>
            <a:pPr algn="l">
              <a:lnSpc>
                <a:spcPts val="16391"/>
              </a:lnSpc>
              <a:spcBef>
                <a:spcPct val="0"/>
              </a:spcBef>
            </a:pPr>
            <a:r>
              <a:rPr lang="en-US" sz="11708">
                <a:solidFill>
                  <a:srgbClr val="000000"/>
                </a:solidFill>
                <a:latin typeface="Verdana Pro"/>
                <a:ea typeface="Verdana Pro"/>
                <a:cs typeface="Verdana Pro"/>
                <a:sym typeface="Verdana Pro"/>
              </a:rPr>
              <a:t> NOT little faith </a:t>
            </a:r>
          </a:p>
        </p:txBody>
      </p:sp>
      <p:sp>
        <p:nvSpPr>
          <p:cNvPr id="5" name="TextBox 5"/>
          <p:cNvSpPr txBox="1"/>
          <p:nvPr/>
        </p:nvSpPr>
        <p:spPr>
          <a:xfrm>
            <a:off x="3615035" y="34688"/>
            <a:ext cx="11057930" cy="4359274"/>
          </a:xfrm>
          <a:prstGeom prst="rect">
            <a:avLst/>
          </a:prstGeom>
        </p:spPr>
        <p:txBody>
          <a:bodyPr lIns="0" tIns="0" rIns="0" bIns="0" rtlCol="0" anchor="t">
            <a:spAutoFit/>
          </a:bodyPr>
          <a:lstStyle/>
          <a:p>
            <a:pPr algn="ctr">
              <a:lnSpc>
                <a:spcPts val="17500"/>
              </a:lnSpc>
              <a:spcBef>
                <a:spcPct val="0"/>
              </a:spcBef>
            </a:pPr>
            <a:r>
              <a:rPr lang="en-US" sz="12500">
                <a:solidFill>
                  <a:srgbClr val="000000"/>
                </a:solidFill>
                <a:latin typeface="Verdana Pro"/>
                <a:ea typeface="Verdana Pro"/>
                <a:cs typeface="Verdana Pro"/>
                <a:sym typeface="Verdana Pro"/>
              </a:rPr>
              <a:t>ὀλιγοπιστίαν </a:t>
            </a:r>
          </a:p>
          <a:p>
            <a:pPr algn="ctr">
              <a:lnSpc>
                <a:spcPts val="17500"/>
              </a:lnSpc>
              <a:spcBef>
                <a:spcPct val="0"/>
              </a:spcBef>
            </a:pPr>
            <a:r>
              <a:rPr lang="en-US" sz="12500">
                <a:solidFill>
                  <a:srgbClr val="000000"/>
                </a:solidFill>
                <a:latin typeface="Verdana Pro"/>
                <a:ea typeface="Verdana Pro"/>
                <a:cs typeface="Verdana Pro"/>
                <a:sym typeface="Verdana Pro"/>
              </a:rPr>
              <a:t>(oligopistian)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grpSp>
        <p:nvGrpSpPr>
          <p:cNvPr id="2" name="Group 2"/>
          <p:cNvGrpSpPr/>
          <p:nvPr/>
        </p:nvGrpSpPr>
        <p:grpSpPr>
          <a:xfrm>
            <a:off x="3197802" y="4984751"/>
            <a:ext cx="11665958" cy="2130051"/>
            <a:chOff x="0" y="0"/>
            <a:chExt cx="1807362" cy="330001"/>
          </a:xfrm>
        </p:grpSpPr>
        <p:sp>
          <p:nvSpPr>
            <p:cNvPr id="3" name="Freeform 3"/>
            <p:cNvSpPr/>
            <p:nvPr/>
          </p:nvSpPr>
          <p:spPr>
            <a:xfrm>
              <a:off x="0" y="0"/>
              <a:ext cx="1807362" cy="330001"/>
            </a:xfrm>
            <a:custGeom>
              <a:avLst/>
              <a:gdLst/>
              <a:ahLst/>
              <a:cxnLst/>
              <a:rect l="l" t="t" r="r" b="b"/>
              <a:pathLst>
                <a:path w="1807362" h="330001">
                  <a:moveTo>
                    <a:pt x="15264" y="0"/>
                  </a:moveTo>
                  <a:lnTo>
                    <a:pt x="1792099" y="0"/>
                  </a:lnTo>
                  <a:cubicBezTo>
                    <a:pt x="1796147" y="0"/>
                    <a:pt x="1800029" y="1608"/>
                    <a:pt x="1802892" y="4471"/>
                  </a:cubicBezTo>
                  <a:cubicBezTo>
                    <a:pt x="1805754" y="7333"/>
                    <a:pt x="1807362" y="11215"/>
                    <a:pt x="1807362" y="15264"/>
                  </a:cubicBezTo>
                  <a:lnTo>
                    <a:pt x="1807362" y="314737"/>
                  </a:lnTo>
                  <a:cubicBezTo>
                    <a:pt x="1807362" y="318785"/>
                    <a:pt x="1805754" y="322668"/>
                    <a:pt x="1802892" y="325530"/>
                  </a:cubicBezTo>
                  <a:cubicBezTo>
                    <a:pt x="1800029" y="328393"/>
                    <a:pt x="1796147" y="330001"/>
                    <a:pt x="1792099" y="330001"/>
                  </a:cubicBezTo>
                  <a:lnTo>
                    <a:pt x="15264" y="330001"/>
                  </a:lnTo>
                  <a:cubicBezTo>
                    <a:pt x="11215" y="330001"/>
                    <a:pt x="7333" y="328393"/>
                    <a:pt x="4471" y="325530"/>
                  </a:cubicBezTo>
                  <a:cubicBezTo>
                    <a:pt x="1608" y="322668"/>
                    <a:pt x="0" y="318785"/>
                    <a:pt x="0" y="314737"/>
                  </a:cubicBezTo>
                  <a:lnTo>
                    <a:pt x="0" y="15264"/>
                  </a:lnTo>
                  <a:cubicBezTo>
                    <a:pt x="0" y="11215"/>
                    <a:pt x="1608" y="7333"/>
                    <a:pt x="4471" y="4471"/>
                  </a:cubicBezTo>
                  <a:cubicBezTo>
                    <a:pt x="7333" y="1608"/>
                    <a:pt x="11215" y="0"/>
                    <a:pt x="15264" y="0"/>
                  </a:cubicBezTo>
                  <a:close/>
                </a:path>
              </a:pathLst>
            </a:custGeom>
            <a:solidFill>
              <a:srgbClr val="FFFFFF"/>
            </a:solidFill>
            <a:ln w="12700">
              <a:solidFill>
                <a:srgbClr val="000000"/>
              </a:solidFill>
            </a:ln>
          </p:spPr>
          <p:txBody>
            <a:bodyPr/>
            <a:lstStyle/>
            <a:p>
              <a:endParaRPr lang="en-GB"/>
            </a:p>
          </p:txBody>
        </p:sp>
      </p:grpSp>
      <p:grpSp>
        <p:nvGrpSpPr>
          <p:cNvPr id="4" name="Group 4"/>
          <p:cNvGrpSpPr/>
          <p:nvPr/>
        </p:nvGrpSpPr>
        <p:grpSpPr>
          <a:xfrm>
            <a:off x="3615035" y="7726476"/>
            <a:ext cx="11057930" cy="1716909"/>
            <a:chOff x="0" y="0"/>
            <a:chExt cx="1713163" cy="265994"/>
          </a:xfrm>
        </p:grpSpPr>
        <p:sp>
          <p:nvSpPr>
            <p:cNvPr id="5" name="Freeform 5"/>
            <p:cNvSpPr/>
            <p:nvPr/>
          </p:nvSpPr>
          <p:spPr>
            <a:xfrm>
              <a:off x="0" y="0"/>
              <a:ext cx="1713163" cy="265994"/>
            </a:xfrm>
            <a:custGeom>
              <a:avLst/>
              <a:gdLst/>
              <a:ahLst/>
              <a:cxnLst/>
              <a:rect l="l" t="t" r="r" b="b"/>
              <a:pathLst>
                <a:path w="1713163" h="265994">
                  <a:moveTo>
                    <a:pt x="16103" y="0"/>
                  </a:moveTo>
                  <a:lnTo>
                    <a:pt x="1697060" y="0"/>
                  </a:lnTo>
                  <a:cubicBezTo>
                    <a:pt x="1701331" y="0"/>
                    <a:pt x="1705426" y="1697"/>
                    <a:pt x="1708446" y="4716"/>
                  </a:cubicBezTo>
                  <a:cubicBezTo>
                    <a:pt x="1711466" y="7736"/>
                    <a:pt x="1713163" y="11832"/>
                    <a:pt x="1713163" y="16103"/>
                  </a:cubicBezTo>
                  <a:lnTo>
                    <a:pt x="1713163" y="249891"/>
                  </a:lnTo>
                  <a:cubicBezTo>
                    <a:pt x="1713163" y="254162"/>
                    <a:pt x="1711466" y="258258"/>
                    <a:pt x="1708446" y="261278"/>
                  </a:cubicBezTo>
                  <a:cubicBezTo>
                    <a:pt x="1705426" y="264298"/>
                    <a:pt x="1701331" y="265994"/>
                    <a:pt x="1697060" y="265994"/>
                  </a:cubicBezTo>
                  <a:lnTo>
                    <a:pt x="16103" y="265994"/>
                  </a:lnTo>
                  <a:cubicBezTo>
                    <a:pt x="7209" y="265994"/>
                    <a:pt x="0" y="258785"/>
                    <a:pt x="0" y="249891"/>
                  </a:cubicBezTo>
                  <a:lnTo>
                    <a:pt x="0" y="16103"/>
                  </a:lnTo>
                  <a:cubicBezTo>
                    <a:pt x="0" y="11832"/>
                    <a:pt x="1697" y="7736"/>
                    <a:pt x="4716" y="4716"/>
                  </a:cubicBezTo>
                  <a:cubicBezTo>
                    <a:pt x="7736" y="1697"/>
                    <a:pt x="11832" y="0"/>
                    <a:pt x="16103" y="0"/>
                  </a:cubicBezTo>
                  <a:close/>
                </a:path>
              </a:pathLst>
            </a:custGeom>
            <a:solidFill>
              <a:srgbClr val="FFDE59"/>
            </a:solidFill>
            <a:ln w="12700">
              <a:solidFill>
                <a:srgbClr val="000000"/>
              </a:solidFill>
            </a:ln>
          </p:spPr>
          <p:txBody>
            <a:bodyPr/>
            <a:lstStyle/>
            <a:p>
              <a:endParaRPr lang="en-GB"/>
            </a:p>
          </p:txBody>
        </p:sp>
      </p:grpSp>
      <p:sp>
        <p:nvSpPr>
          <p:cNvPr id="6" name="TextBox 6"/>
          <p:cNvSpPr txBox="1"/>
          <p:nvPr/>
        </p:nvSpPr>
        <p:spPr>
          <a:xfrm>
            <a:off x="3316409" y="4924425"/>
            <a:ext cx="11655182" cy="1992780"/>
          </a:xfrm>
          <a:prstGeom prst="rect">
            <a:avLst/>
          </a:prstGeom>
        </p:spPr>
        <p:txBody>
          <a:bodyPr lIns="0" tIns="0" rIns="0" bIns="0" rtlCol="0" anchor="t">
            <a:spAutoFit/>
          </a:bodyPr>
          <a:lstStyle/>
          <a:p>
            <a:pPr algn="l">
              <a:lnSpc>
                <a:spcPts val="16391"/>
              </a:lnSpc>
              <a:spcBef>
                <a:spcPct val="0"/>
              </a:spcBef>
            </a:pPr>
            <a:r>
              <a:rPr lang="en-US" sz="11708">
                <a:solidFill>
                  <a:srgbClr val="000000"/>
                </a:solidFill>
                <a:latin typeface="Verdana Pro"/>
                <a:ea typeface="Verdana Pro"/>
                <a:cs typeface="Verdana Pro"/>
                <a:sym typeface="Verdana Pro"/>
              </a:rPr>
              <a:t> NOT little faith </a:t>
            </a:r>
          </a:p>
        </p:txBody>
      </p:sp>
      <p:sp>
        <p:nvSpPr>
          <p:cNvPr id="7" name="TextBox 7"/>
          <p:cNvSpPr txBox="1"/>
          <p:nvPr/>
        </p:nvSpPr>
        <p:spPr>
          <a:xfrm>
            <a:off x="3615035" y="34688"/>
            <a:ext cx="11057930" cy="4359274"/>
          </a:xfrm>
          <a:prstGeom prst="rect">
            <a:avLst/>
          </a:prstGeom>
        </p:spPr>
        <p:txBody>
          <a:bodyPr lIns="0" tIns="0" rIns="0" bIns="0" rtlCol="0" anchor="t">
            <a:spAutoFit/>
          </a:bodyPr>
          <a:lstStyle/>
          <a:p>
            <a:pPr algn="ctr">
              <a:lnSpc>
                <a:spcPts val="17500"/>
              </a:lnSpc>
              <a:spcBef>
                <a:spcPct val="0"/>
              </a:spcBef>
            </a:pPr>
            <a:r>
              <a:rPr lang="en-US" sz="12500">
                <a:solidFill>
                  <a:srgbClr val="000000"/>
                </a:solidFill>
                <a:latin typeface="Verdana Pro"/>
                <a:ea typeface="Verdana Pro"/>
                <a:cs typeface="Verdana Pro"/>
                <a:sym typeface="Verdana Pro"/>
              </a:rPr>
              <a:t>ὀλιγοπιστίαν </a:t>
            </a:r>
          </a:p>
          <a:p>
            <a:pPr algn="ctr">
              <a:lnSpc>
                <a:spcPts val="17500"/>
              </a:lnSpc>
              <a:spcBef>
                <a:spcPct val="0"/>
              </a:spcBef>
            </a:pPr>
            <a:r>
              <a:rPr lang="en-US" sz="12500">
                <a:solidFill>
                  <a:srgbClr val="000000"/>
                </a:solidFill>
                <a:latin typeface="Verdana Pro"/>
                <a:ea typeface="Verdana Pro"/>
                <a:cs typeface="Verdana Pro"/>
                <a:sym typeface="Verdana Pro"/>
              </a:rPr>
              <a:t>(oligopistian) </a:t>
            </a:r>
          </a:p>
        </p:txBody>
      </p:sp>
      <p:sp>
        <p:nvSpPr>
          <p:cNvPr id="8" name="TextBox 8"/>
          <p:cNvSpPr txBox="1"/>
          <p:nvPr/>
        </p:nvSpPr>
        <p:spPr>
          <a:xfrm>
            <a:off x="4103439" y="7450605"/>
            <a:ext cx="10081123" cy="1992780"/>
          </a:xfrm>
          <a:prstGeom prst="rect">
            <a:avLst/>
          </a:prstGeom>
        </p:spPr>
        <p:txBody>
          <a:bodyPr lIns="0" tIns="0" rIns="0" bIns="0" rtlCol="0" anchor="t">
            <a:spAutoFit/>
          </a:bodyPr>
          <a:lstStyle/>
          <a:p>
            <a:pPr algn="l">
              <a:lnSpc>
                <a:spcPts val="16391"/>
              </a:lnSpc>
              <a:spcBef>
                <a:spcPct val="0"/>
              </a:spcBef>
            </a:pPr>
            <a:r>
              <a:rPr lang="en-US" sz="11708">
                <a:solidFill>
                  <a:srgbClr val="000000"/>
                </a:solidFill>
                <a:latin typeface="Verdana Pro"/>
                <a:ea typeface="Verdana Pro"/>
                <a:cs typeface="Verdana Pro"/>
                <a:sym typeface="Verdana Pro"/>
              </a:rPr>
              <a:t>BUT unbelief</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94979" y="434262"/>
            <a:ext cx="16698042" cy="6054090"/>
          </a:xfrm>
          <a:prstGeom prst="rect">
            <a:avLst/>
          </a:prstGeom>
        </p:spPr>
        <p:txBody>
          <a:bodyPr lIns="0" tIns="0" rIns="0" bIns="0" rtlCol="0" anchor="t">
            <a:spAutoFit/>
          </a:bodyPr>
          <a:lstStyle/>
          <a:p>
            <a:pPr algn="l">
              <a:lnSpc>
                <a:spcPts val="9660"/>
              </a:lnSpc>
              <a:spcBef>
                <a:spcPct val="0"/>
              </a:spcBef>
            </a:pPr>
            <a:r>
              <a:rPr lang="en-US" sz="6900">
                <a:solidFill>
                  <a:srgbClr val="000000"/>
                </a:solidFill>
                <a:latin typeface="Verdana Pro"/>
                <a:ea typeface="Verdana Pro"/>
                <a:cs typeface="Verdana Pro"/>
                <a:sym typeface="Verdana Pro"/>
              </a:rPr>
              <a:t>14 They all met together and were constantly united in prayer, along with Mary the mother of Jesus, several other women, and the brothers of Jesus. - Acts 1:14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8900708" y="4118256"/>
            <a:ext cx="9062539" cy="6037917"/>
          </a:xfrm>
          <a:custGeom>
            <a:avLst/>
            <a:gdLst/>
            <a:ahLst/>
            <a:cxnLst/>
            <a:rect l="l" t="t" r="r" b="b"/>
            <a:pathLst>
              <a:path w="9062539" h="6037917">
                <a:moveTo>
                  <a:pt x="0" y="0"/>
                </a:moveTo>
                <a:lnTo>
                  <a:pt x="9062540" y="0"/>
                </a:lnTo>
                <a:lnTo>
                  <a:pt x="9062540" y="6037916"/>
                </a:lnTo>
                <a:lnTo>
                  <a:pt x="0" y="6037916"/>
                </a:lnTo>
                <a:lnTo>
                  <a:pt x="0" y="0"/>
                </a:lnTo>
                <a:close/>
              </a:path>
            </a:pathLst>
          </a:custGeom>
          <a:blipFill>
            <a:blip r:embed="rId2"/>
            <a:stretch>
              <a:fillRect/>
            </a:stretch>
          </a:blipFill>
        </p:spPr>
        <p:txBody>
          <a:bodyPr/>
          <a:lstStyle/>
          <a:p>
            <a:endParaRPr lang="en-GB"/>
          </a:p>
        </p:txBody>
      </p:sp>
      <p:sp>
        <p:nvSpPr>
          <p:cNvPr id="3" name="Freeform 3"/>
          <p:cNvSpPr/>
          <p:nvPr/>
        </p:nvSpPr>
        <p:spPr>
          <a:xfrm>
            <a:off x="677298" y="303665"/>
            <a:ext cx="7360778" cy="5750608"/>
          </a:xfrm>
          <a:custGeom>
            <a:avLst/>
            <a:gdLst/>
            <a:ahLst/>
            <a:cxnLst/>
            <a:rect l="l" t="t" r="r" b="b"/>
            <a:pathLst>
              <a:path w="7360778" h="5750608">
                <a:moveTo>
                  <a:pt x="0" y="0"/>
                </a:moveTo>
                <a:lnTo>
                  <a:pt x="7360779" y="0"/>
                </a:lnTo>
                <a:lnTo>
                  <a:pt x="7360779" y="5750608"/>
                </a:lnTo>
                <a:lnTo>
                  <a:pt x="0" y="5750608"/>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8900708" y="319087"/>
            <a:ext cx="5996385" cy="1915807"/>
          </a:xfrm>
          <a:prstGeom prst="rect">
            <a:avLst/>
          </a:prstGeom>
        </p:spPr>
        <p:txBody>
          <a:bodyPr lIns="0" tIns="0" rIns="0" bIns="0" rtlCol="0" anchor="t">
            <a:spAutoFit/>
          </a:bodyPr>
          <a:lstStyle/>
          <a:p>
            <a:pPr algn="ctr">
              <a:lnSpc>
                <a:spcPts val="15679"/>
              </a:lnSpc>
              <a:spcBef>
                <a:spcPct val="0"/>
              </a:spcBef>
            </a:pPr>
            <a:r>
              <a:rPr lang="en-US" sz="11199" i="1">
                <a:solidFill>
                  <a:srgbClr val="000000"/>
                </a:solidFill>
                <a:latin typeface="Verdana Pro Italics"/>
                <a:ea typeface="Verdana Pro Italics"/>
                <a:cs typeface="Verdana Pro Italics"/>
                <a:sym typeface="Verdana Pro Italics"/>
              </a:rPr>
              <a:t>dynamis</a:t>
            </a:r>
          </a:p>
        </p:txBody>
      </p:sp>
      <p:sp>
        <p:nvSpPr>
          <p:cNvPr id="5" name="TextBox 5"/>
          <p:cNvSpPr txBox="1"/>
          <p:nvPr/>
        </p:nvSpPr>
        <p:spPr>
          <a:xfrm>
            <a:off x="8900708" y="2025345"/>
            <a:ext cx="6663730" cy="1915807"/>
          </a:xfrm>
          <a:prstGeom prst="rect">
            <a:avLst/>
          </a:prstGeom>
        </p:spPr>
        <p:txBody>
          <a:bodyPr lIns="0" tIns="0" rIns="0" bIns="0" rtlCol="0" anchor="t">
            <a:spAutoFit/>
          </a:bodyPr>
          <a:lstStyle/>
          <a:p>
            <a:pPr algn="ctr">
              <a:lnSpc>
                <a:spcPts val="15679"/>
              </a:lnSpc>
              <a:spcBef>
                <a:spcPct val="0"/>
              </a:spcBef>
            </a:pPr>
            <a:r>
              <a:rPr lang="en-US" sz="11199">
                <a:solidFill>
                  <a:srgbClr val="000000"/>
                </a:solidFill>
                <a:latin typeface="Verdana Pro"/>
                <a:ea typeface="Verdana Pro"/>
                <a:cs typeface="Verdana Pro"/>
                <a:sym typeface="Verdana Pro"/>
              </a:rPr>
              <a:t>dynamite</a:t>
            </a:r>
          </a:p>
        </p:txBody>
      </p:sp>
      <p:sp>
        <p:nvSpPr>
          <p:cNvPr id="6" name="TextBox 6"/>
          <p:cNvSpPr txBox="1"/>
          <p:nvPr/>
        </p:nvSpPr>
        <p:spPr>
          <a:xfrm>
            <a:off x="0" y="6249640"/>
            <a:ext cx="8725171" cy="3906532"/>
          </a:xfrm>
          <a:prstGeom prst="rect">
            <a:avLst/>
          </a:prstGeom>
        </p:spPr>
        <p:txBody>
          <a:bodyPr lIns="0" tIns="0" rIns="0" bIns="0" rtlCol="0" anchor="t">
            <a:spAutoFit/>
          </a:bodyPr>
          <a:lstStyle/>
          <a:p>
            <a:pPr algn="ctr">
              <a:lnSpc>
                <a:spcPts val="15679"/>
              </a:lnSpc>
              <a:spcBef>
                <a:spcPct val="0"/>
              </a:spcBef>
            </a:pPr>
            <a:r>
              <a:rPr lang="en-US" sz="11199" i="1" dirty="0">
                <a:solidFill>
                  <a:srgbClr val="000000"/>
                </a:solidFill>
                <a:latin typeface="Verdana Pro Italics"/>
                <a:ea typeface="Verdana Pro Italics"/>
                <a:cs typeface="Verdana Pro Italics"/>
                <a:sym typeface="Verdana Pro Italics"/>
              </a:rPr>
              <a:t>  dramatic power</a:t>
            </a:r>
          </a:p>
        </p:txBody>
      </p:sp>
      <p:sp>
        <p:nvSpPr>
          <p:cNvPr id="7" name="TextBox 7"/>
          <p:cNvSpPr txBox="1"/>
          <p:nvPr/>
        </p:nvSpPr>
        <p:spPr>
          <a:xfrm>
            <a:off x="-457200" y="5920768"/>
            <a:ext cx="4612878" cy="657744"/>
          </a:xfrm>
          <a:prstGeom prst="rect">
            <a:avLst/>
          </a:prstGeom>
        </p:spPr>
        <p:txBody>
          <a:bodyPr wrap="square" lIns="0" tIns="0" rIns="0" bIns="0" rtlCol="0" anchor="t">
            <a:spAutoFit/>
          </a:bodyPr>
          <a:lstStyle/>
          <a:p>
            <a:pPr algn="ctr">
              <a:lnSpc>
                <a:spcPts val="5600"/>
              </a:lnSpc>
            </a:pPr>
            <a:r>
              <a:rPr lang="en-US" sz="3200" dirty="0">
                <a:solidFill>
                  <a:srgbClr val="000000"/>
                </a:solidFill>
                <a:latin typeface="Canva Sans"/>
                <a:ea typeface="Canva Sans"/>
                <a:cs typeface="Canva Sans"/>
                <a:sym typeface="Canva Sans"/>
              </a:rPr>
              <a:t>Alfred Nobel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15481" y="186170"/>
            <a:ext cx="16857037" cy="9014459"/>
          </a:xfrm>
          <a:prstGeom prst="rect">
            <a:avLst/>
          </a:prstGeom>
        </p:spPr>
        <p:txBody>
          <a:bodyPr lIns="0" tIns="0" rIns="0" bIns="0" rtlCol="0" anchor="t">
            <a:spAutoFit/>
          </a:bodyPr>
          <a:lstStyle/>
          <a:p>
            <a:pPr algn="l">
              <a:lnSpc>
                <a:spcPts val="7140"/>
              </a:lnSpc>
              <a:spcBef>
                <a:spcPct val="0"/>
              </a:spcBef>
            </a:pPr>
            <a:r>
              <a:rPr lang="en-US" sz="5100">
                <a:solidFill>
                  <a:srgbClr val="000000"/>
                </a:solidFill>
                <a:latin typeface="Verdana Pro"/>
                <a:ea typeface="Verdana Pro"/>
                <a:cs typeface="Verdana Pro"/>
                <a:sym typeface="Verdana Pro"/>
              </a:rPr>
              <a:t>44 And all the believers met together in one place and shared everything they had. 45 They sold their property and possessions and shared the money with those in need. 46 They worshiped together at the Temple each day, met in homes for the Lord’s Supper, and shared their meals with great joy and generosity — 47 all the while praising God and enjoying the goodwill of all the people. And each day the Lord added to their fellowship those who were being saved. - Acts 2:44 - 47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451324" y="258069"/>
            <a:ext cx="6404794" cy="9613199"/>
          </a:xfrm>
          <a:custGeom>
            <a:avLst/>
            <a:gdLst/>
            <a:ahLst/>
            <a:cxnLst/>
            <a:rect l="l" t="t" r="r" b="b"/>
            <a:pathLst>
              <a:path w="6404794" h="9613199">
                <a:moveTo>
                  <a:pt x="0" y="0"/>
                </a:moveTo>
                <a:lnTo>
                  <a:pt x="6404794" y="0"/>
                </a:lnTo>
                <a:lnTo>
                  <a:pt x="6404794" y="9613198"/>
                </a:lnTo>
                <a:lnTo>
                  <a:pt x="0" y="9613198"/>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6364525" y="4177655"/>
            <a:ext cx="10710416" cy="1741189"/>
          </a:xfrm>
          <a:prstGeom prst="rect">
            <a:avLst/>
          </a:prstGeom>
        </p:spPr>
        <p:txBody>
          <a:bodyPr lIns="0" tIns="0" rIns="0" bIns="0" rtlCol="0" anchor="t">
            <a:spAutoFit/>
          </a:bodyPr>
          <a:lstStyle/>
          <a:p>
            <a:pPr algn="ctr">
              <a:lnSpc>
                <a:spcPts val="14278"/>
              </a:lnSpc>
            </a:pPr>
            <a:r>
              <a:rPr lang="en-US" sz="10199">
                <a:solidFill>
                  <a:srgbClr val="000000"/>
                </a:solidFill>
                <a:latin typeface="Verdana Pro"/>
                <a:ea typeface="Verdana Pro"/>
                <a:cs typeface="Verdana Pro"/>
                <a:sym typeface="Verdana Pro"/>
              </a:rPr>
              <a:t>What time is it?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451324" y="258069"/>
            <a:ext cx="6404794" cy="9613199"/>
          </a:xfrm>
          <a:custGeom>
            <a:avLst/>
            <a:gdLst/>
            <a:ahLst/>
            <a:cxnLst/>
            <a:rect l="l" t="t" r="r" b="b"/>
            <a:pathLst>
              <a:path w="6404794" h="9613199">
                <a:moveTo>
                  <a:pt x="0" y="0"/>
                </a:moveTo>
                <a:lnTo>
                  <a:pt x="6404794" y="0"/>
                </a:lnTo>
                <a:lnTo>
                  <a:pt x="6404794" y="9613198"/>
                </a:lnTo>
                <a:lnTo>
                  <a:pt x="0" y="9613198"/>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6856118" y="381525"/>
            <a:ext cx="10827698" cy="9128162"/>
          </a:xfrm>
          <a:prstGeom prst="rect">
            <a:avLst/>
          </a:prstGeom>
        </p:spPr>
        <p:txBody>
          <a:bodyPr lIns="0" tIns="0" rIns="0" bIns="0" rtlCol="0" anchor="t">
            <a:spAutoFit/>
          </a:bodyPr>
          <a:lstStyle/>
          <a:p>
            <a:pPr algn="l">
              <a:lnSpc>
                <a:spcPts val="18197"/>
              </a:lnSpc>
            </a:pPr>
            <a:r>
              <a:rPr lang="en-US" sz="12998">
                <a:solidFill>
                  <a:srgbClr val="000000"/>
                </a:solidFill>
                <a:latin typeface="Verdana Pro"/>
                <a:ea typeface="Verdana Pro"/>
                <a:cs typeface="Verdana Pro"/>
                <a:sym typeface="Verdana Pro"/>
              </a:rPr>
              <a:t>The time between the  time / now and not-yet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451324" y="258069"/>
            <a:ext cx="6404794" cy="9613199"/>
          </a:xfrm>
          <a:custGeom>
            <a:avLst/>
            <a:gdLst/>
            <a:ahLst/>
            <a:cxnLst/>
            <a:rect l="l" t="t" r="r" b="b"/>
            <a:pathLst>
              <a:path w="6404794" h="9613199">
                <a:moveTo>
                  <a:pt x="0" y="0"/>
                </a:moveTo>
                <a:lnTo>
                  <a:pt x="6404794" y="0"/>
                </a:lnTo>
                <a:lnTo>
                  <a:pt x="6404794" y="9613198"/>
                </a:lnTo>
                <a:lnTo>
                  <a:pt x="0" y="9613198"/>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7460302" y="1534050"/>
            <a:ext cx="9798998" cy="6823112"/>
          </a:xfrm>
          <a:prstGeom prst="rect">
            <a:avLst/>
          </a:prstGeom>
        </p:spPr>
        <p:txBody>
          <a:bodyPr lIns="0" tIns="0" rIns="0" bIns="0" rtlCol="0" anchor="t">
            <a:spAutoFit/>
          </a:bodyPr>
          <a:lstStyle/>
          <a:p>
            <a:pPr algn="l">
              <a:lnSpc>
                <a:spcPts val="18197"/>
              </a:lnSpc>
            </a:pPr>
            <a:r>
              <a:rPr lang="en-US" sz="12998">
                <a:solidFill>
                  <a:srgbClr val="000000"/>
                </a:solidFill>
                <a:latin typeface="Verdana Pro"/>
                <a:ea typeface="Verdana Pro"/>
                <a:cs typeface="Verdana Pro"/>
                <a:sym typeface="Verdana Pro"/>
              </a:rPr>
              <a:t>A time of signs and wonders.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5098473" cy="8229600"/>
          </a:xfrm>
          <a:custGeom>
            <a:avLst/>
            <a:gdLst/>
            <a:ahLst/>
            <a:cxnLst/>
            <a:rect l="l" t="t" r="r" b="b"/>
            <a:pathLst>
              <a:path w="5098473" h="8229600">
                <a:moveTo>
                  <a:pt x="0" y="0"/>
                </a:moveTo>
                <a:lnTo>
                  <a:pt x="5098473" y="0"/>
                </a:lnTo>
                <a:lnTo>
                  <a:pt x="5098473" y="8229600"/>
                </a:lnTo>
                <a:lnTo>
                  <a:pt x="0" y="82296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7772400" y="3197565"/>
            <a:ext cx="7194010" cy="3306290"/>
          </a:xfrm>
          <a:prstGeom prst="rect">
            <a:avLst/>
          </a:prstGeom>
        </p:spPr>
        <p:txBody>
          <a:bodyPr wrap="square" lIns="0" tIns="0" rIns="0" bIns="0" rtlCol="0" anchor="t">
            <a:spAutoFit/>
          </a:bodyPr>
          <a:lstStyle/>
          <a:p>
            <a:pPr algn="ctr">
              <a:lnSpc>
                <a:spcPts val="28748"/>
              </a:lnSpc>
              <a:spcBef>
                <a:spcPct val="0"/>
              </a:spcBef>
            </a:pPr>
            <a:r>
              <a:rPr lang="en-US" sz="20534" dirty="0">
                <a:solidFill>
                  <a:srgbClr val="000000"/>
                </a:solidFill>
                <a:latin typeface="Verdana Pro"/>
                <a:ea typeface="Verdana Pro"/>
                <a:cs typeface="Verdana Pro"/>
                <a:sym typeface="Verdana Pro"/>
              </a:rPr>
              <a:t>signs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440415" y="1028700"/>
            <a:ext cx="5098473" cy="8229600"/>
          </a:xfrm>
          <a:custGeom>
            <a:avLst/>
            <a:gdLst/>
            <a:ahLst/>
            <a:cxnLst/>
            <a:rect l="l" t="t" r="r" b="b"/>
            <a:pathLst>
              <a:path w="5098473" h="8229600">
                <a:moveTo>
                  <a:pt x="0" y="0"/>
                </a:moveTo>
                <a:lnTo>
                  <a:pt x="5098473" y="0"/>
                </a:lnTo>
                <a:lnTo>
                  <a:pt x="5098473" y="8229600"/>
                </a:lnTo>
                <a:lnTo>
                  <a:pt x="0" y="82296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5697858" y="4119577"/>
            <a:ext cx="3843413" cy="5246370"/>
            <a:chOff x="0" y="0"/>
            <a:chExt cx="595445" cy="812800"/>
          </a:xfrm>
        </p:grpSpPr>
        <p:sp>
          <p:nvSpPr>
            <p:cNvPr id="4" name="Freeform 4"/>
            <p:cNvSpPr/>
            <p:nvPr/>
          </p:nvSpPr>
          <p:spPr>
            <a:xfrm>
              <a:off x="0" y="0"/>
              <a:ext cx="595445" cy="812800"/>
            </a:xfrm>
            <a:custGeom>
              <a:avLst/>
              <a:gdLst/>
              <a:ahLst/>
              <a:cxnLst/>
              <a:rect l="l" t="t" r="r" b="b"/>
              <a:pathLst>
                <a:path w="595445" h="812800">
                  <a:moveTo>
                    <a:pt x="46330" y="0"/>
                  </a:moveTo>
                  <a:lnTo>
                    <a:pt x="549116" y="0"/>
                  </a:lnTo>
                  <a:cubicBezTo>
                    <a:pt x="561403" y="0"/>
                    <a:pt x="573187" y="4881"/>
                    <a:pt x="581876" y="13570"/>
                  </a:cubicBezTo>
                  <a:cubicBezTo>
                    <a:pt x="590564" y="22258"/>
                    <a:pt x="595445" y="34042"/>
                    <a:pt x="595445" y="46330"/>
                  </a:cubicBezTo>
                  <a:lnTo>
                    <a:pt x="595445" y="766470"/>
                  </a:lnTo>
                  <a:cubicBezTo>
                    <a:pt x="595445" y="778758"/>
                    <a:pt x="590564" y="790542"/>
                    <a:pt x="581876" y="799230"/>
                  </a:cubicBezTo>
                  <a:cubicBezTo>
                    <a:pt x="573187" y="807919"/>
                    <a:pt x="561403" y="812800"/>
                    <a:pt x="549116" y="812800"/>
                  </a:cubicBezTo>
                  <a:lnTo>
                    <a:pt x="46330" y="812800"/>
                  </a:lnTo>
                  <a:cubicBezTo>
                    <a:pt x="34042" y="812800"/>
                    <a:pt x="22258" y="807919"/>
                    <a:pt x="13570" y="799230"/>
                  </a:cubicBezTo>
                  <a:cubicBezTo>
                    <a:pt x="4881" y="790542"/>
                    <a:pt x="0" y="778758"/>
                    <a:pt x="0" y="766470"/>
                  </a:cubicBezTo>
                  <a:lnTo>
                    <a:pt x="0" y="46330"/>
                  </a:lnTo>
                  <a:cubicBezTo>
                    <a:pt x="0" y="34042"/>
                    <a:pt x="4881" y="22258"/>
                    <a:pt x="13570" y="13570"/>
                  </a:cubicBezTo>
                  <a:cubicBezTo>
                    <a:pt x="22258" y="4881"/>
                    <a:pt x="34042" y="0"/>
                    <a:pt x="46330" y="0"/>
                  </a:cubicBezTo>
                  <a:close/>
                </a:path>
              </a:pathLst>
            </a:custGeom>
            <a:solidFill>
              <a:srgbClr val="C2C357"/>
            </a:solidFill>
            <a:ln w="12700">
              <a:solidFill>
                <a:srgbClr val="000000"/>
              </a:solidFill>
            </a:ln>
          </p:spPr>
          <p:txBody>
            <a:bodyPr/>
            <a:lstStyle/>
            <a:p>
              <a:endParaRPr lang="en-GB"/>
            </a:p>
          </p:txBody>
        </p:sp>
      </p:grpSp>
      <p:sp>
        <p:nvSpPr>
          <p:cNvPr id="5" name="TextBox 5"/>
          <p:cNvSpPr txBox="1"/>
          <p:nvPr/>
        </p:nvSpPr>
        <p:spPr>
          <a:xfrm>
            <a:off x="6858000" y="1749"/>
            <a:ext cx="7151703" cy="3306290"/>
          </a:xfrm>
          <a:prstGeom prst="rect">
            <a:avLst/>
          </a:prstGeom>
        </p:spPr>
        <p:txBody>
          <a:bodyPr wrap="square" lIns="0" tIns="0" rIns="0" bIns="0" rtlCol="0" anchor="t">
            <a:spAutoFit/>
          </a:bodyPr>
          <a:lstStyle/>
          <a:p>
            <a:pPr algn="ctr">
              <a:lnSpc>
                <a:spcPts val="28748"/>
              </a:lnSpc>
              <a:spcBef>
                <a:spcPct val="0"/>
              </a:spcBef>
            </a:pPr>
            <a:r>
              <a:rPr lang="en-US" sz="20534" dirty="0">
                <a:solidFill>
                  <a:srgbClr val="000000"/>
                </a:solidFill>
                <a:latin typeface="Verdana Pro"/>
                <a:ea typeface="Verdana Pro"/>
                <a:cs typeface="Verdana Pro"/>
                <a:sym typeface="Verdana Pro"/>
              </a:rPr>
              <a:t>signs</a:t>
            </a:r>
          </a:p>
        </p:txBody>
      </p:sp>
      <p:sp>
        <p:nvSpPr>
          <p:cNvPr id="6" name="TextBox 6"/>
          <p:cNvSpPr txBox="1"/>
          <p:nvPr/>
        </p:nvSpPr>
        <p:spPr>
          <a:xfrm>
            <a:off x="5847380" y="4282320"/>
            <a:ext cx="3544369" cy="4627881"/>
          </a:xfrm>
          <a:prstGeom prst="rect">
            <a:avLst/>
          </a:prstGeom>
        </p:spPr>
        <p:txBody>
          <a:bodyPr lIns="0" tIns="0" rIns="0" bIns="0" rtlCol="0" anchor="t">
            <a:spAutoFit/>
          </a:bodyPr>
          <a:lstStyle/>
          <a:p>
            <a:pPr algn="l">
              <a:lnSpc>
                <a:spcPts val="7419"/>
              </a:lnSpc>
            </a:pPr>
            <a:r>
              <a:rPr lang="en-US" sz="5299">
                <a:solidFill>
                  <a:srgbClr val="000000"/>
                </a:solidFill>
                <a:latin typeface="Verdana Pro"/>
                <a:ea typeface="Verdana Pro"/>
                <a:cs typeface="Verdana Pro"/>
                <a:sym typeface="Verdana Pro"/>
              </a:rPr>
              <a:t>God is present / the kingdom is here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440415" y="1028700"/>
            <a:ext cx="5098473" cy="8229600"/>
          </a:xfrm>
          <a:custGeom>
            <a:avLst/>
            <a:gdLst/>
            <a:ahLst/>
            <a:cxnLst/>
            <a:rect l="l" t="t" r="r" b="b"/>
            <a:pathLst>
              <a:path w="5098473" h="8229600">
                <a:moveTo>
                  <a:pt x="0" y="0"/>
                </a:moveTo>
                <a:lnTo>
                  <a:pt x="5098473" y="0"/>
                </a:lnTo>
                <a:lnTo>
                  <a:pt x="5098473" y="8229600"/>
                </a:lnTo>
                <a:lnTo>
                  <a:pt x="0" y="82296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5697858" y="4119577"/>
            <a:ext cx="3843413" cy="5246370"/>
            <a:chOff x="0" y="0"/>
            <a:chExt cx="595445" cy="812800"/>
          </a:xfrm>
        </p:grpSpPr>
        <p:sp>
          <p:nvSpPr>
            <p:cNvPr id="4" name="Freeform 4"/>
            <p:cNvSpPr/>
            <p:nvPr/>
          </p:nvSpPr>
          <p:spPr>
            <a:xfrm>
              <a:off x="0" y="0"/>
              <a:ext cx="595445" cy="812800"/>
            </a:xfrm>
            <a:custGeom>
              <a:avLst/>
              <a:gdLst/>
              <a:ahLst/>
              <a:cxnLst/>
              <a:rect l="l" t="t" r="r" b="b"/>
              <a:pathLst>
                <a:path w="595445" h="812800">
                  <a:moveTo>
                    <a:pt x="46330" y="0"/>
                  </a:moveTo>
                  <a:lnTo>
                    <a:pt x="549116" y="0"/>
                  </a:lnTo>
                  <a:cubicBezTo>
                    <a:pt x="561403" y="0"/>
                    <a:pt x="573187" y="4881"/>
                    <a:pt x="581876" y="13570"/>
                  </a:cubicBezTo>
                  <a:cubicBezTo>
                    <a:pt x="590564" y="22258"/>
                    <a:pt x="595445" y="34042"/>
                    <a:pt x="595445" y="46330"/>
                  </a:cubicBezTo>
                  <a:lnTo>
                    <a:pt x="595445" y="766470"/>
                  </a:lnTo>
                  <a:cubicBezTo>
                    <a:pt x="595445" y="778758"/>
                    <a:pt x="590564" y="790542"/>
                    <a:pt x="581876" y="799230"/>
                  </a:cubicBezTo>
                  <a:cubicBezTo>
                    <a:pt x="573187" y="807919"/>
                    <a:pt x="561403" y="812800"/>
                    <a:pt x="549116" y="812800"/>
                  </a:cubicBezTo>
                  <a:lnTo>
                    <a:pt x="46330" y="812800"/>
                  </a:lnTo>
                  <a:cubicBezTo>
                    <a:pt x="34042" y="812800"/>
                    <a:pt x="22258" y="807919"/>
                    <a:pt x="13570" y="799230"/>
                  </a:cubicBezTo>
                  <a:cubicBezTo>
                    <a:pt x="4881" y="790542"/>
                    <a:pt x="0" y="778758"/>
                    <a:pt x="0" y="766470"/>
                  </a:cubicBezTo>
                  <a:lnTo>
                    <a:pt x="0" y="46330"/>
                  </a:lnTo>
                  <a:cubicBezTo>
                    <a:pt x="0" y="34042"/>
                    <a:pt x="4881" y="22258"/>
                    <a:pt x="13570" y="13570"/>
                  </a:cubicBezTo>
                  <a:cubicBezTo>
                    <a:pt x="22258" y="4881"/>
                    <a:pt x="34042" y="0"/>
                    <a:pt x="46330" y="0"/>
                  </a:cubicBezTo>
                  <a:close/>
                </a:path>
              </a:pathLst>
            </a:custGeom>
            <a:solidFill>
              <a:srgbClr val="C2C357"/>
            </a:solidFill>
            <a:ln w="12700">
              <a:solidFill>
                <a:srgbClr val="000000"/>
              </a:solidFill>
            </a:ln>
          </p:spPr>
          <p:txBody>
            <a:bodyPr/>
            <a:lstStyle/>
            <a:p>
              <a:endParaRPr lang="en-GB"/>
            </a:p>
          </p:txBody>
        </p:sp>
      </p:grpSp>
      <p:sp>
        <p:nvSpPr>
          <p:cNvPr id="5" name="TextBox 5"/>
          <p:cNvSpPr txBox="1"/>
          <p:nvPr/>
        </p:nvSpPr>
        <p:spPr>
          <a:xfrm>
            <a:off x="6858000" y="1749"/>
            <a:ext cx="7151703" cy="3306290"/>
          </a:xfrm>
          <a:prstGeom prst="rect">
            <a:avLst/>
          </a:prstGeom>
        </p:spPr>
        <p:txBody>
          <a:bodyPr wrap="square" lIns="0" tIns="0" rIns="0" bIns="0" rtlCol="0" anchor="t">
            <a:spAutoFit/>
          </a:bodyPr>
          <a:lstStyle/>
          <a:p>
            <a:pPr algn="ctr">
              <a:lnSpc>
                <a:spcPts val="28748"/>
              </a:lnSpc>
              <a:spcBef>
                <a:spcPct val="0"/>
              </a:spcBef>
            </a:pPr>
            <a:r>
              <a:rPr lang="en-US" sz="20534" dirty="0">
                <a:solidFill>
                  <a:srgbClr val="000000"/>
                </a:solidFill>
                <a:latin typeface="Verdana Pro"/>
                <a:ea typeface="Verdana Pro"/>
                <a:cs typeface="Verdana Pro"/>
                <a:sym typeface="Verdana Pro"/>
              </a:rPr>
              <a:t>signs</a:t>
            </a:r>
          </a:p>
        </p:txBody>
      </p:sp>
      <p:sp>
        <p:nvSpPr>
          <p:cNvPr id="6" name="TextBox 6"/>
          <p:cNvSpPr txBox="1"/>
          <p:nvPr/>
        </p:nvSpPr>
        <p:spPr>
          <a:xfrm>
            <a:off x="5847380" y="4282320"/>
            <a:ext cx="3544369" cy="4627881"/>
          </a:xfrm>
          <a:prstGeom prst="rect">
            <a:avLst/>
          </a:prstGeom>
        </p:spPr>
        <p:txBody>
          <a:bodyPr lIns="0" tIns="0" rIns="0" bIns="0" rtlCol="0" anchor="t">
            <a:spAutoFit/>
          </a:bodyPr>
          <a:lstStyle/>
          <a:p>
            <a:pPr algn="l">
              <a:lnSpc>
                <a:spcPts val="7419"/>
              </a:lnSpc>
            </a:pPr>
            <a:r>
              <a:rPr lang="en-US" sz="5299">
                <a:solidFill>
                  <a:srgbClr val="000000"/>
                </a:solidFill>
                <a:latin typeface="Verdana Pro"/>
                <a:ea typeface="Verdana Pro"/>
                <a:cs typeface="Verdana Pro"/>
                <a:sym typeface="Verdana Pro"/>
              </a:rPr>
              <a:t>God is present / the kingdom is here</a:t>
            </a:r>
          </a:p>
        </p:txBody>
      </p:sp>
      <p:grpSp>
        <p:nvGrpSpPr>
          <p:cNvPr id="7" name="Group 7"/>
          <p:cNvGrpSpPr/>
          <p:nvPr/>
        </p:nvGrpSpPr>
        <p:grpSpPr>
          <a:xfrm>
            <a:off x="9846071" y="4119577"/>
            <a:ext cx="3843413" cy="5246370"/>
            <a:chOff x="0" y="0"/>
            <a:chExt cx="595445" cy="812800"/>
          </a:xfrm>
        </p:grpSpPr>
        <p:sp>
          <p:nvSpPr>
            <p:cNvPr id="8" name="Freeform 8"/>
            <p:cNvSpPr/>
            <p:nvPr/>
          </p:nvSpPr>
          <p:spPr>
            <a:xfrm>
              <a:off x="0" y="0"/>
              <a:ext cx="595445" cy="812800"/>
            </a:xfrm>
            <a:custGeom>
              <a:avLst/>
              <a:gdLst/>
              <a:ahLst/>
              <a:cxnLst/>
              <a:rect l="l" t="t" r="r" b="b"/>
              <a:pathLst>
                <a:path w="595445" h="812800">
                  <a:moveTo>
                    <a:pt x="46330" y="0"/>
                  </a:moveTo>
                  <a:lnTo>
                    <a:pt x="549116" y="0"/>
                  </a:lnTo>
                  <a:cubicBezTo>
                    <a:pt x="561403" y="0"/>
                    <a:pt x="573187" y="4881"/>
                    <a:pt x="581876" y="13570"/>
                  </a:cubicBezTo>
                  <a:cubicBezTo>
                    <a:pt x="590564" y="22258"/>
                    <a:pt x="595445" y="34042"/>
                    <a:pt x="595445" y="46330"/>
                  </a:cubicBezTo>
                  <a:lnTo>
                    <a:pt x="595445" y="766470"/>
                  </a:lnTo>
                  <a:cubicBezTo>
                    <a:pt x="595445" y="778758"/>
                    <a:pt x="590564" y="790542"/>
                    <a:pt x="581876" y="799230"/>
                  </a:cubicBezTo>
                  <a:cubicBezTo>
                    <a:pt x="573187" y="807919"/>
                    <a:pt x="561403" y="812800"/>
                    <a:pt x="549116" y="812800"/>
                  </a:cubicBezTo>
                  <a:lnTo>
                    <a:pt x="46330" y="812800"/>
                  </a:lnTo>
                  <a:cubicBezTo>
                    <a:pt x="34042" y="812800"/>
                    <a:pt x="22258" y="807919"/>
                    <a:pt x="13570" y="799230"/>
                  </a:cubicBezTo>
                  <a:cubicBezTo>
                    <a:pt x="4881" y="790542"/>
                    <a:pt x="0" y="778758"/>
                    <a:pt x="0" y="766470"/>
                  </a:cubicBezTo>
                  <a:lnTo>
                    <a:pt x="0" y="46330"/>
                  </a:lnTo>
                  <a:cubicBezTo>
                    <a:pt x="0" y="34042"/>
                    <a:pt x="4881" y="22258"/>
                    <a:pt x="13570" y="13570"/>
                  </a:cubicBezTo>
                  <a:cubicBezTo>
                    <a:pt x="22258" y="4881"/>
                    <a:pt x="34042" y="0"/>
                    <a:pt x="46330" y="0"/>
                  </a:cubicBezTo>
                  <a:close/>
                </a:path>
              </a:pathLst>
            </a:custGeom>
            <a:solidFill>
              <a:srgbClr val="9AA364">
                <a:alpha val="71765"/>
              </a:srgbClr>
            </a:solidFill>
            <a:ln w="12700">
              <a:solidFill>
                <a:srgbClr val="000000"/>
              </a:solidFill>
            </a:ln>
          </p:spPr>
          <p:txBody>
            <a:bodyPr/>
            <a:lstStyle/>
            <a:p>
              <a:endParaRPr lang="en-GB"/>
            </a:p>
          </p:txBody>
        </p:sp>
      </p:grpSp>
      <p:sp>
        <p:nvSpPr>
          <p:cNvPr id="9" name="TextBox 9"/>
          <p:cNvSpPr txBox="1"/>
          <p:nvPr/>
        </p:nvSpPr>
        <p:spPr>
          <a:xfrm>
            <a:off x="10153277" y="4282320"/>
            <a:ext cx="3544369" cy="3694431"/>
          </a:xfrm>
          <a:prstGeom prst="rect">
            <a:avLst/>
          </a:prstGeom>
        </p:spPr>
        <p:txBody>
          <a:bodyPr lIns="0" tIns="0" rIns="0" bIns="0" rtlCol="0" anchor="t">
            <a:spAutoFit/>
          </a:bodyPr>
          <a:lstStyle/>
          <a:p>
            <a:pPr algn="l">
              <a:lnSpc>
                <a:spcPts val="7419"/>
              </a:lnSpc>
            </a:pPr>
            <a:r>
              <a:rPr lang="en-US" sz="5299">
                <a:solidFill>
                  <a:srgbClr val="000000"/>
                </a:solidFill>
                <a:latin typeface="Verdana Pro"/>
                <a:ea typeface="Verdana Pro"/>
                <a:cs typeface="Verdana Pro"/>
                <a:sym typeface="Verdana Pro"/>
              </a:rPr>
              <a:t>point to where history is heading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440415" y="1028700"/>
            <a:ext cx="5098473" cy="8229600"/>
          </a:xfrm>
          <a:custGeom>
            <a:avLst/>
            <a:gdLst/>
            <a:ahLst/>
            <a:cxnLst/>
            <a:rect l="l" t="t" r="r" b="b"/>
            <a:pathLst>
              <a:path w="5098473" h="8229600">
                <a:moveTo>
                  <a:pt x="0" y="0"/>
                </a:moveTo>
                <a:lnTo>
                  <a:pt x="5098473" y="0"/>
                </a:lnTo>
                <a:lnTo>
                  <a:pt x="5098473" y="8229600"/>
                </a:lnTo>
                <a:lnTo>
                  <a:pt x="0" y="8229600"/>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5697858" y="4119577"/>
            <a:ext cx="3843413" cy="5246370"/>
            <a:chOff x="0" y="0"/>
            <a:chExt cx="595445" cy="812800"/>
          </a:xfrm>
        </p:grpSpPr>
        <p:sp>
          <p:nvSpPr>
            <p:cNvPr id="4" name="Freeform 4"/>
            <p:cNvSpPr/>
            <p:nvPr/>
          </p:nvSpPr>
          <p:spPr>
            <a:xfrm>
              <a:off x="0" y="0"/>
              <a:ext cx="595445" cy="812800"/>
            </a:xfrm>
            <a:custGeom>
              <a:avLst/>
              <a:gdLst/>
              <a:ahLst/>
              <a:cxnLst/>
              <a:rect l="l" t="t" r="r" b="b"/>
              <a:pathLst>
                <a:path w="595445" h="812800">
                  <a:moveTo>
                    <a:pt x="46330" y="0"/>
                  </a:moveTo>
                  <a:lnTo>
                    <a:pt x="549116" y="0"/>
                  </a:lnTo>
                  <a:cubicBezTo>
                    <a:pt x="561403" y="0"/>
                    <a:pt x="573187" y="4881"/>
                    <a:pt x="581876" y="13570"/>
                  </a:cubicBezTo>
                  <a:cubicBezTo>
                    <a:pt x="590564" y="22258"/>
                    <a:pt x="595445" y="34042"/>
                    <a:pt x="595445" y="46330"/>
                  </a:cubicBezTo>
                  <a:lnTo>
                    <a:pt x="595445" y="766470"/>
                  </a:lnTo>
                  <a:cubicBezTo>
                    <a:pt x="595445" y="778758"/>
                    <a:pt x="590564" y="790542"/>
                    <a:pt x="581876" y="799230"/>
                  </a:cubicBezTo>
                  <a:cubicBezTo>
                    <a:pt x="573187" y="807919"/>
                    <a:pt x="561403" y="812800"/>
                    <a:pt x="549116" y="812800"/>
                  </a:cubicBezTo>
                  <a:lnTo>
                    <a:pt x="46330" y="812800"/>
                  </a:lnTo>
                  <a:cubicBezTo>
                    <a:pt x="34042" y="812800"/>
                    <a:pt x="22258" y="807919"/>
                    <a:pt x="13570" y="799230"/>
                  </a:cubicBezTo>
                  <a:cubicBezTo>
                    <a:pt x="4881" y="790542"/>
                    <a:pt x="0" y="778758"/>
                    <a:pt x="0" y="766470"/>
                  </a:cubicBezTo>
                  <a:lnTo>
                    <a:pt x="0" y="46330"/>
                  </a:lnTo>
                  <a:cubicBezTo>
                    <a:pt x="0" y="34042"/>
                    <a:pt x="4881" y="22258"/>
                    <a:pt x="13570" y="13570"/>
                  </a:cubicBezTo>
                  <a:cubicBezTo>
                    <a:pt x="22258" y="4881"/>
                    <a:pt x="34042" y="0"/>
                    <a:pt x="46330" y="0"/>
                  </a:cubicBezTo>
                  <a:close/>
                </a:path>
              </a:pathLst>
            </a:custGeom>
            <a:solidFill>
              <a:srgbClr val="C2C357"/>
            </a:solidFill>
            <a:ln w="12700">
              <a:solidFill>
                <a:srgbClr val="000000"/>
              </a:solidFill>
            </a:ln>
          </p:spPr>
          <p:txBody>
            <a:bodyPr/>
            <a:lstStyle/>
            <a:p>
              <a:endParaRPr lang="en-GB"/>
            </a:p>
          </p:txBody>
        </p:sp>
      </p:grpSp>
      <p:sp>
        <p:nvSpPr>
          <p:cNvPr id="5" name="TextBox 5"/>
          <p:cNvSpPr txBox="1"/>
          <p:nvPr/>
        </p:nvSpPr>
        <p:spPr>
          <a:xfrm>
            <a:off x="6781800" y="1749"/>
            <a:ext cx="7227903" cy="3306290"/>
          </a:xfrm>
          <a:prstGeom prst="rect">
            <a:avLst/>
          </a:prstGeom>
        </p:spPr>
        <p:txBody>
          <a:bodyPr wrap="square" lIns="0" tIns="0" rIns="0" bIns="0" rtlCol="0" anchor="t">
            <a:spAutoFit/>
          </a:bodyPr>
          <a:lstStyle/>
          <a:p>
            <a:pPr algn="ctr">
              <a:lnSpc>
                <a:spcPts val="28748"/>
              </a:lnSpc>
              <a:spcBef>
                <a:spcPct val="0"/>
              </a:spcBef>
            </a:pPr>
            <a:r>
              <a:rPr lang="en-US" sz="20534" dirty="0">
                <a:solidFill>
                  <a:srgbClr val="000000"/>
                </a:solidFill>
                <a:latin typeface="Verdana Pro"/>
                <a:ea typeface="Verdana Pro"/>
                <a:cs typeface="Verdana Pro"/>
                <a:sym typeface="Verdana Pro"/>
              </a:rPr>
              <a:t>signs</a:t>
            </a:r>
          </a:p>
        </p:txBody>
      </p:sp>
      <p:sp>
        <p:nvSpPr>
          <p:cNvPr id="6" name="TextBox 6"/>
          <p:cNvSpPr txBox="1"/>
          <p:nvPr/>
        </p:nvSpPr>
        <p:spPr>
          <a:xfrm>
            <a:off x="5847380" y="4282320"/>
            <a:ext cx="3544369" cy="4627881"/>
          </a:xfrm>
          <a:prstGeom prst="rect">
            <a:avLst/>
          </a:prstGeom>
        </p:spPr>
        <p:txBody>
          <a:bodyPr lIns="0" tIns="0" rIns="0" bIns="0" rtlCol="0" anchor="t">
            <a:spAutoFit/>
          </a:bodyPr>
          <a:lstStyle/>
          <a:p>
            <a:pPr algn="l">
              <a:lnSpc>
                <a:spcPts val="7419"/>
              </a:lnSpc>
            </a:pPr>
            <a:r>
              <a:rPr lang="en-US" sz="5299">
                <a:solidFill>
                  <a:srgbClr val="000000"/>
                </a:solidFill>
                <a:latin typeface="Verdana Pro"/>
                <a:ea typeface="Verdana Pro"/>
                <a:cs typeface="Verdana Pro"/>
                <a:sym typeface="Verdana Pro"/>
              </a:rPr>
              <a:t>God is present / the kingdom is here</a:t>
            </a:r>
          </a:p>
        </p:txBody>
      </p:sp>
      <p:grpSp>
        <p:nvGrpSpPr>
          <p:cNvPr id="7" name="Group 7"/>
          <p:cNvGrpSpPr/>
          <p:nvPr/>
        </p:nvGrpSpPr>
        <p:grpSpPr>
          <a:xfrm>
            <a:off x="9846071" y="4119577"/>
            <a:ext cx="3843413" cy="5246370"/>
            <a:chOff x="0" y="0"/>
            <a:chExt cx="595445" cy="812800"/>
          </a:xfrm>
        </p:grpSpPr>
        <p:sp>
          <p:nvSpPr>
            <p:cNvPr id="8" name="Freeform 8"/>
            <p:cNvSpPr/>
            <p:nvPr/>
          </p:nvSpPr>
          <p:spPr>
            <a:xfrm>
              <a:off x="0" y="0"/>
              <a:ext cx="595445" cy="812800"/>
            </a:xfrm>
            <a:custGeom>
              <a:avLst/>
              <a:gdLst/>
              <a:ahLst/>
              <a:cxnLst/>
              <a:rect l="l" t="t" r="r" b="b"/>
              <a:pathLst>
                <a:path w="595445" h="812800">
                  <a:moveTo>
                    <a:pt x="46330" y="0"/>
                  </a:moveTo>
                  <a:lnTo>
                    <a:pt x="549116" y="0"/>
                  </a:lnTo>
                  <a:cubicBezTo>
                    <a:pt x="561403" y="0"/>
                    <a:pt x="573187" y="4881"/>
                    <a:pt x="581876" y="13570"/>
                  </a:cubicBezTo>
                  <a:cubicBezTo>
                    <a:pt x="590564" y="22258"/>
                    <a:pt x="595445" y="34042"/>
                    <a:pt x="595445" y="46330"/>
                  </a:cubicBezTo>
                  <a:lnTo>
                    <a:pt x="595445" y="766470"/>
                  </a:lnTo>
                  <a:cubicBezTo>
                    <a:pt x="595445" y="778758"/>
                    <a:pt x="590564" y="790542"/>
                    <a:pt x="581876" y="799230"/>
                  </a:cubicBezTo>
                  <a:cubicBezTo>
                    <a:pt x="573187" y="807919"/>
                    <a:pt x="561403" y="812800"/>
                    <a:pt x="549116" y="812800"/>
                  </a:cubicBezTo>
                  <a:lnTo>
                    <a:pt x="46330" y="812800"/>
                  </a:lnTo>
                  <a:cubicBezTo>
                    <a:pt x="34042" y="812800"/>
                    <a:pt x="22258" y="807919"/>
                    <a:pt x="13570" y="799230"/>
                  </a:cubicBezTo>
                  <a:cubicBezTo>
                    <a:pt x="4881" y="790542"/>
                    <a:pt x="0" y="778758"/>
                    <a:pt x="0" y="766470"/>
                  </a:cubicBezTo>
                  <a:lnTo>
                    <a:pt x="0" y="46330"/>
                  </a:lnTo>
                  <a:cubicBezTo>
                    <a:pt x="0" y="34042"/>
                    <a:pt x="4881" y="22258"/>
                    <a:pt x="13570" y="13570"/>
                  </a:cubicBezTo>
                  <a:cubicBezTo>
                    <a:pt x="22258" y="4881"/>
                    <a:pt x="34042" y="0"/>
                    <a:pt x="46330" y="0"/>
                  </a:cubicBezTo>
                  <a:close/>
                </a:path>
              </a:pathLst>
            </a:custGeom>
            <a:solidFill>
              <a:srgbClr val="9AA364">
                <a:alpha val="71765"/>
              </a:srgbClr>
            </a:solidFill>
            <a:ln w="12700">
              <a:solidFill>
                <a:srgbClr val="000000"/>
              </a:solidFill>
            </a:ln>
          </p:spPr>
          <p:txBody>
            <a:bodyPr/>
            <a:lstStyle/>
            <a:p>
              <a:endParaRPr lang="en-GB"/>
            </a:p>
          </p:txBody>
        </p:sp>
      </p:grpSp>
      <p:sp>
        <p:nvSpPr>
          <p:cNvPr id="9" name="TextBox 9"/>
          <p:cNvSpPr txBox="1"/>
          <p:nvPr/>
        </p:nvSpPr>
        <p:spPr>
          <a:xfrm>
            <a:off x="10153277" y="4282320"/>
            <a:ext cx="3544369" cy="3694431"/>
          </a:xfrm>
          <a:prstGeom prst="rect">
            <a:avLst/>
          </a:prstGeom>
        </p:spPr>
        <p:txBody>
          <a:bodyPr lIns="0" tIns="0" rIns="0" bIns="0" rtlCol="0" anchor="t">
            <a:spAutoFit/>
          </a:bodyPr>
          <a:lstStyle/>
          <a:p>
            <a:pPr algn="l">
              <a:lnSpc>
                <a:spcPts val="7419"/>
              </a:lnSpc>
            </a:pPr>
            <a:r>
              <a:rPr lang="en-US" sz="5299">
                <a:solidFill>
                  <a:srgbClr val="000000"/>
                </a:solidFill>
                <a:latin typeface="Verdana Pro"/>
                <a:ea typeface="Verdana Pro"/>
                <a:cs typeface="Verdana Pro"/>
                <a:sym typeface="Verdana Pro"/>
              </a:rPr>
              <a:t>point to where history is heading</a:t>
            </a:r>
          </a:p>
        </p:txBody>
      </p:sp>
      <p:grpSp>
        <p:nvGrpSpPr>
          <p:cNvPr id="10" name="Group 10"/>
          <p:cNvGrpSpPr/>
          <p:nvPr/>
        </p:nvGrpSpPr>
        <p:grpSpPr>
          <a:xfrm>
            <a:off x="14002446" y="4119577"/>
            <a:ext cx="3843413" cy="5246370"/>
            <a:chOff x="0" y="0"/>
            <a:chExt cx="595445" cy="812800"/>
          </a:xfrm>
        </p:grpSpPr>
        <p:sp>
          <p:nvSpPr>
            <p:cNvPr id="11" name="Freeform 11"/>
            <p:cNvSpPr/>
            <p:nvPr/>
          </p:nvSpPr>
          <p:spPr>
            <a:xfrm>
              <a:off x="0" y="0"/>
              <a:ext cx="595445" cy="812800"/>
            </a:xfrm>
            <a:custGeom>
              <a:avLst/>
              <a:gdLst/>
              <a:ahLst/>
              <a:cxnLst/>
              <a:rect l="l" t="t" r="r" b="b"/>
              <a:pathLst>
                <a:path w="595445" h="812800">
                  <a:moveTo>
                    <a:pt x="46330" y="0"/>
                  </a:moveTo>
                  <a:lnTo>
                    <a:pt x="549116" y="0"/>
                  </a:lnTo>
                  <a:cubicBezTo>
                    <a:pt x="561403" y="0"/>
                    <a:pt x="573187" y="4881"/>
                    <a:pt x="581876" y="13570"/>
                  </a:cubicBezTo>
                  <a:cubicBezTo>
                    <a:pt x="590564" y="22258"/>
                    <a:pt x="595445" y="34042"/>
                    <a:pt x="595445" y="46330"/>
                  </a:cubicBezTo>
                  <a:lnTo>
                    <a:pt x="595445" y="766470"/>
                  </a:lnTo>
                  <a:cubicBezTo>
                    <a:pt x="595445" y="778758"/>
                    <a:pt x="590564" y="790542"/>
                    <a:pt x="581876" y="799230"/>
                  </a:cubicBezTo>
                  <a:cubicBezTo>
                    <a:pt x="573187" y="807919"/>
                    <a:pt x="561403" y="812800"/>
                    <a:pt x="549116" y="812800"/>
                  </a:cubicBezTo>
                  <a:lnTo>
                    <a:pt x="46330" y="812800"/>
                  </a:lnTo>
                  <a:cubicBezTo>
                    <a:pt x="34042" y="812800"/>
                    <a:pt x="22258" y="807919"/>
                    <a:pt x="13570" y="799230"/>
                  </a:cubicBezTo>
                  <a:cubicBezTo>
                    <a:pt x="4881" y="790542"/>
                    <a:pt x="0" y="778758"/>
                    <a:pt x="0" y="766470"/>
                  </a:cubicBezTo>
                  <a:lnTo>
                    <a:pt x="0" y="46330"/>
                  </a:lnTo>
                  <a:cubicBezTo>
                    <a:pt x="0" y="34042"/>
                    <a:pt x="4881" y="22258"/>
                    <a:pt x="13570" y="13570"/>
                  </a:cubicBezTo>
                  <a:cubicBezTo>
                    <a:pt x="22258" y="4881"/>
                    <a:pt x="34042" y="0"/>
                    <a:pt x="46330" y="0"/>
                  </a:cubicBezTo>
                  <a:close/>
                </a:path>
              </a:pathLst>
            </a:custGeom>
            <a:solidFill>
              <a:srgbClr val="FFDE59">
                <a:alpha val="74902"/>
              </a:srgbClr>
            </a:solidFill>
            <a:ln w="12700">
              <a:solidFill>
                <a:srgbClr val="000000"/>
              </a:solidFill>
            </a:ln>
          </p:spPr>
          <p:txBody>
            <a:bodyPr/>
            <a:lstStyle/>
            <a:p>
              <a:endParaRPr lang="en-GB"/>
            </a:p>
          </p:txBody>
        </p:sp>
      </p:grpSp>
      <p:sp>
        <p:nvSpPr>
          <p:cNvPr id="12" name="TextBox 12"/>
          <p:cNvSpPr txBox="1"/>
          <p:nvPr/>
        </p:nvSpPr>
        <p:spPr>
          <a:xfrm>
            <a:off x="14937201" y="4249419"/>
            <a:ext cx="3544369" cy="894081"/>
          </a:xfrm>
          <a:prstGeom prst="rect">
            <a:avLst/>
          </a:prstGeom>
        </p:spPr>
        <p:txBody>
          <a:bodyPr lIns="0" tIns="0" rIns="0" bIns="0" rtlCol="0" anchor="t">
            <a:spAutoFit/>
          </a:bodyPr>
          <a:lstStyle/>
          <a:p>
            <a:pPr algn="l">
              <a:lnSpc>
                <a:spcPts val="7419"/>
              </a:lnSpc>
            </a:pPr>
            <a:r>
              <a:rPr lang="en-US" sz="5299">
                <a:solidFill>
                  <a:srgbClr val="000000"/>
                </a:solidFill>
                <a:latin typeface="Verdana Pro"/>
                <a:ea typeface="Verdana Pro"/>
                <a:cs typeface="Verdana Pro"/>
                <a:sym typeface="Verdana Pro"/>
              </a:rPr>
              <a:t>Jesus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3937007" y="359096"/>
            <a:ext cx="10413986" cy="9042300"/>
          </a:xfrm>
          <a:custGeom>
            <a:avLst/>
            <a:gdLst/>
            <a:ahLst/>
            <a:cxnLst/>
            <a:rect l="l" t="t" r="r" b="b"/>
            <a:pathLst>
              <a:path w="10413986" h="9042300">
                <a:moveTo>
                  <a:pt x="0" y="0"/>
                </a:moveTo>
                <a:lnTo>
                  <a:pt x="10413986" y="0"/>
                </a:lnTo>
                <a:lnTo>
                  <a:pt x="10413986" y="9042300"/>
                </a:lnTo>
                <a:lnTo>
                  <a:pt x="0" y="9042300"/>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286434" y="622350"/>
            <a:ext cx="10413986" cy="9042300"/>
          </a:xfrm>
          <a:custGeom>
            <a:avLst/>
            <a:gdLst/>
            <a:ahLst/>
            <a:cxnLst/>
            <a:rect l="l" t="t" r="r" b="b"/>
            <a:pathLst>
              <a:path w="10413986" h="9042300">
                <a:moveTo>
                  <a:pt x="0" y="0"/>
                </a:moveTo>
                <a:lnTo>
                  <a:pt x="10413986" y="0"/>
                </a:lnTo>
                <a:lnTo>
                  <a:pt x="10413986" y="9042300"/>
                </a:lnTo>
                <a:lnTo>
                  <a:pt x="0" y="90423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795818" y="651510"/>
            <a:ext cx="7158291" cy="8869680"/>
          </a:xfrm>
          <a:prstGeom prst="rect">
            <a:avLst/>
          </a:prstGeom>
        </p:spPr>
        <p:txBody>
          <a:bodyPr lIns="0" tIns="0" rIns="0" bIns="0" rtlCol="0" anchor="t">
            <a:spAutoFit/>
          </a:bodyPr>
          <a:lstStyle/>
          <a:p>
            <a:pPr algn="l">
              <a:lnSpc>
                <a:spcPts val="8820"/>
              </a:lnSpc>
              <a:spcBef>
                <a:spcPct val="0"/>
              </a:spcBef>
            </a:pPr>
            <a:r>
              <a:rPr lang="en-US" sz="6300">
                <a:solidFill>
                  <a:srgbClr val="000000"/>
                </a:solidFill>
                <a:latin typeface="Verdana Pro"/>
                <a:ea typeface="Verdana Pro"/>
                <a:cs typeface="Verdana Pro"/>
                <a:sym typeface="Verdana Pro"/>
              </a:rPr>
              <a:t>“Who is this man?” they asked each other. “When he gives a command, even the wind and waves obey him!” - Lk 8:25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564433" y="286464"/>
            <a:ext cx="8015134" cy="5142073"/>
          </a:xfrm>
          <a:custGeom>
            <a:avLst/>
            <a:gdLst/>
            <a:ahLst/>
            <a:cxnLst/>
            <a:rect l="l" t="t" r="r" b="b"/>
            <a:pathLst>
              <a:path w="8015134" h="5142073">
                <a:moveTo>
                  <a:pt x="0" y="0"/>
                </a:moveTo>
                <a:lnTo>
                  <a:pt x="8015134" y="0"/>
                </a:lnTo>
                <a:lnTo>
                  <a:pt x="8015134" y="5142072"/>
                </a:lnTo>
                <a:lnTo>
                  <a:pt x="0" y="5142072"/>
                </a:lnTo>
                <a:lnTo>
                  <a:pt x="0" y="0"/>
                </a:lnTo>
                <a:close/>
              </a:path>
            </a:pathLst>
          </a:custGeom>
          <a:blipFill>
            <a:blip r:embed="rId2"/>
            <a:stretch>
              <a:fillRect l="-40999"/>
            </a:stretch>
          </a:blipFill>
        </p:spPr>
        <p:txBody>
          <a:bodyPr/>
          <a:lstStyle/>
          <a:p>
            <a:endParaRPr lang="en-GB"/>
          </a:p>
        </p:txBody>
      </p:sp>
      <p:sp>
        <p:nvSpPr>
          <p:cNvPr id="3" name="Freeform 3"/>
          <p:cNvSpPr/>
          <p:nvPr/>
        </p:nvSpPr>
        <p:spPr>
          <a:xfrm>
            <a:off x="9380497" y="4404408"/>
            <a:ext cx="8201454" cy="5453967"/>
          </a:xfrm>
          <a:custGeom>
            <a:avLst/>
            <a:gdLst/>
            <a:ahLst/>
            <a:cxnLst/>
            <a:rect l="l" t="t" r="r" b="b"/>
            <a:pathLst>
              <a:path w="8201454" h="5453967">
                <a:moveTo>
                  <a:pt x="0" y="0"/>
                </a:moveTo>
                <a:lnTo>
                  <a:pt x="8201453" y="0"/>
                </a:lnTo>
                <a:lnTo>
                  <a:pt x="8201453" y="5453967"/>
                </a:lnTo>
                <a:lnTo>
                  <a:pt x="0" y="5453967"/>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564432" y="5581009"/>
            <a:ext cx="5226767" cy="669925"/>
          </a:xfrm>
          <a:prstGeom prst="rect">
            <a:avLst/>
          </a:prstGeom>
        </p:spPr>
        <p:txBody>
          <a:bodyPr wrap="square" lIns="0" tIns="0" rIns="0" bIns="0" rtlCol="0" anchor="t">
            <a:spAutoFit/>
          </a:bodyPr>
          <a:lstStyle/>
          <a:p>
            <a:pPr algn="ctr">
              <a:lnSpc>
                <a:spcPts val="5599"/>
              </a:lnSpc>
              <a:spcBef>
                <a:spcPct val="0"/>
              </a:spcBef>
            </a:pPr>
            <a:r>
              <a:rPr lang="en-US" sz="3999" dirty="0">
                <a:solidFill>
                  <a:srgbClr val="000000"/>
                </a:solidFill>
                <a:latin typeface="Verdana Pro"/>
                <a:ea typeface="Verdana Pro"/>
                <a:cs typeface="Verdana Pro"/>
                <a:sym typeface="Verdana Pro"/>
              </a:rPr>
              <a:t>Werner </a:t>
            </a:r>
            <a:r>
              <a:rPr lang="en-US" sz="3999" dirty="0" err="1">
                <a:solidFill>
                  <a:srgbClr val="000000"/>
                </a:solidFill>
                <a:latin typeface="Verdana Pro"/>
                <a:ea typeface="Verdana Pro"/>
                <a:cs typeface="Verdana Pro"/>
                <a:sym typeface="Verdana Pro"/>
              </a:rPr>
              <a:t>Siemans</a:t>
            </a:r>
            <a:endParaRPr lang="en-US" sz="3999" dirty="0">
              <a:solidFill>
                <a:srgbClr val="000000"/>
              </a:solidFill>
              <a:latin typeface="Verdana Pro"/>
              <a:ea typeface="Verdana Pro"/>
              <a:cs typeface="Verdana Pro"/>
              <a:sym typeface="Verdana Pro"/>
            </a:endParaRPr>
          </a:p>
        </p:txBody>
      </p:sp>
      <p:sp>
        <p:nvSpPr>
          <p:cNvPr id="5" name="TextBox 5"/>
          <p:cNvSpPr txBox="1"/>
          <p:nvPr/>
        </p:nvSpPr>
        <p:spPr>
          <a:xfrm>
            <a:off x="684857" y="6041384"/>
            <a:ext cx="7774285" cy="3906532"/>
          </a:xfrm>
          <a:prstGeom prst="rect">
            <a:avLst/>
          </a:prstGeom>
        </p:spPr>
        <p:txBody>
          <a:bodyPr lIns="0" tIns="0" rIns="0" bIns="0" rtlCol="0" anchor="t">
            <a:spAutoFit/>
          </a:bodyPr>
          <a:lstStyle/>
          <a:p>
            <a:pPr algn="ctr">
              <a:lnSpc>
                <a:spcPts val="15679"/>
              </a:lnSpc>
              <a:spcBef>
                <a:spcPct val="0"/>
              </a:spcBef>
            </a:pPr>
            <a:r>
              <a:rPr lang="en-US" sz="11199" dirty="0">
                <a:solidFill>
                  <a:srgbClr val="000000"/>
                </a:solidFill>
                <a:latin typeface="Verdana Pro"/>
                <a:ea typeface="Verdana Pro"/>
                <a:cs typeface="Verdana Pro"/>
                <a:sym typeface="Verdana Pro"/>
              </a:rPr>
              <a:t>sustaining</a:t>
            </a:r>
          </a:p>
          <a:p>
            <a:pPr algn="ctr">
              <a:lnSpc>
                <a:spcPts val="15679"/>
              </a:lnSpc>
              <a:spcBef>
                <a:spcPct val="0"/>
              </a:spcBef>
            </a:pPr>
            <a:r>
              <a:rPr lang="en-US" sz="11199" dirty="0">
                <a:solidFill>
                  <a:srgbClr val="000000"/>
                </a:solidFill>
                <a:latin typeface="Verdana Pro"/>
                <a:ea typeface="Verdana Pro"/>
                <a:cs typeface="Verdana Pro"/>
                <a:sym typeface="Verdana Pro"/>
              </a:rPr>
              <a:t>power</a:t>
            </a:r>
          </a:p>
        </p:txBody>
      </p:sp>
      <p:sp>
        <p:nvSpPr>
          <p:cNvPr id="6" name="TextBox 6"/>
          <p:cNvSpPr txBox="1"/>
          <p:nvPr/>
        </p:nvSpPr>
        <p:spPr>
          <a:xfrm>
            <a:off x="8900708" y="319087"/>
            <a:ext cx="5996385" cy="1915807"/>
          </a:xfrm>
          <a:prstGeom prst="rect">
            <a:avLst/>
          </a:prstGeom>
        </p:spPr>
        <p:txBody>
          <a:bodyPr lIns="0" tIns="0" rIns="0" bIns="0" rtlCol="0" anchor="t">
            <a:spAutoFit/>
          </a:bodyPr>
          <a:lstStyle/>
          <a:p>
            <a:pPr algn="ctr">
              <a:lnSpc>
                <a:spcPts val="15679"/>
              </a:lnSpc>
              <a:spcBef>
                <a:spcPct val="0"/>
              </a:spcBef>
            </a:pPr>
            <a:r>
              <a:rPr lang="en-US" sz="11199" i="1">
                <a:solidFill>
                  <a:srgbClr val="000000"/>
                </a:solidFill>
                <a:latin typeface="Verdana Pro Italics"/>
                <a:ea typeface="Verdana Pro Italics"/>
                <a:cs typeface="Verdana Pro Italics"/>
                <a:sym typeface="Verdana Pro Italics"/>
              </a:rPr>
              <a:t>dynamis</a:t>
            </a:r>
          </a:p>
        </p:txBody>
      </p:sp>
      <p:sp>
        <p:nvSpPr>
          <p:cNvPr id="7" name="TextBox 7"/>
          <p:cNvSpPr txBox="1"/>
          <p:nvPr/>
        </p:nvSpPr>
        <p:spPr>
          <a:xfrm>
            <a:off x="8900708" y="2256973"/>
            <a:ext cx="5728990" cy="1915807"/>
          </a:xfrm>
          <a:prstGeom prst="rect">
            <a:avLst/>
          </a:prstGeom>
        </p:spPr>
        <p:txBody>
          <a:bodyPr lIns="0" tIns="0" rIns="0" bIns="0" rtlCol="0" anchor="t">
            <a:spAutoFit/>
          </a:bodyPr>
          <a:lstStyle/>
          <a:p>
            <a:pPr algn="ctr">
              <a:lnSpc>
                <a:spcPts val="15679"/>
              </a:lnSpc>
              <a:spcBef>
                <a:spcPct val="0"/>
              </a:spcBef>
            </a:pPr>
            <a:r>
              <a:rPr lang="en-US" sz="11199">
                <a:solidFill>
                  <a:srgbClr val="000000"/>
                </a:solidFill>
                <a:latin typeface="Verdana Pro"/>
                <a:ea typeface="Verdana Pro"/>
                <a:cs typeface="Verdana Pro"/>
                <a:sym typeface="Verdana Pro"/>
              </a:rPr>
              <a:t>dynamo</a:t>
            </a:r>
          </a:p>
        </p:txBody>
      </p:sp>
      <p:sp>
        <p:nvSpPr>
          <p:cNvPr id="8" name="TextBox 8"/>
          <p:cNvSpPr txBox="1"/>
          <p:nvPr/>
        </p:nvSpPr>
        <p:spPr>
          <a:xfrm>
            <a:off x="9783440" y="7403479"/>
            <a:ext cx="7395567" cy="695946"/>
          </a:xfrm>
          <a:prstGeom prst="rect">
            <a:avLst/>
          </a:prstGeom>
        </p:spPr>
        <p:txBody>
          <a:bodyPr lIns="0" tIns="0" rIns="0" bIns="0" rtlCol="0" anchor="t">
            <a:spAutoFit/>
          </a:bodyPr>
          <a:lstStyle/>
          <a:p>
            <a:pPr algn="ctr">
              <a:lnSpc>
                <a:spcPts val="5740"/>
              </a:lnSpc>
              <a:spcBef>
                <a:spcPct val="0"/>
              </a:spcBef>
            </a:pPr>
            <a:r>
              <a:rPr lang="en-US" sz="4100">
                <a:solidFill>
                  <a:srgbClr val="FFFFFF"/>
                </a:solidFill>
                <a:latin typeface="Verdana Pro"/>
                <a:ea typeface="Verdana Pro"/>
                <a:cs typeface="Verdana Pro"/>
                <a:sym typeface="Verdana Pro"/>
              </a:rPr>
              <a:t>dynamoelektrischemaschine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376817" y="58973"/>
            <a:ext cx="17513693" cy="2680334"/>
          </a:xfrm>
          <a:prstGeom prst="rect">
            <a:avLst/>
          </a:prstGeom>
        </p:spPr>
        <p:txBody>
          <a:bodyPr lIns="0" tIns="0" rIns="0" bIns="0" rtlCol="0" anchor="t">
            <a:spAutoFit/>
          </a:bodyPr>
          <a:lstStyle/>
          <a:p>
            <a:pPr algn="l">
              <a:lnSpc>
                <a:spcPts val="7140"/>
              </a:lnSpc>
              <a:spcBef>
                <a:spcPct val="0"/>
              </a:spcBef>
            </a:pPr>
            <a:r>
              <a:rPr lang="en-US" sz="5100">
                <a:solidFill>
                  <a:srgbClr val="000000"/>
                </a:solidFill>
                <a:latin typeface="Verdana Pro"/>
                <a:ea typeface="Verdana Pro"/>
                <a:cs typeface="Verdana Pro"/>
                <a:sym typeface="Verdana Pro"/>
              </a:rPr>
              <a:t>Mystery does not name a puzzle that cannot be solved. </a:t>
            </a:r>
          </a:p>
          <a:p>
            <a:pPr algn="l">
              <a:lnSpc>
                <a:spcPts val="7140"/>
              </a:lnSpc>
              <a:spcBef>
                <a:spcPct val="0"/>
              </a:spcBef>
            </a:pPr>
            <a:endParaRPr lang="en-US" sz="5100">
              <a:solidFill>
                <a:srgbClr val="000000"/>
              </a:solidFill>
              <a:latin typeface="Verdana Pro"/>
              <a:ea typeface="Verdana Pro"/>
              <a:cs typeface="Verdana Pro"/>
              <a:sym typeface="Verdana Pr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376817" y="58973"/>
            <a:ext cx="17513693" cy="9014459"/>
          </a:xfrm>
          <a:prstGeom prst="rect">
            <a:avLst/>
          </a:prstGeom>
        </p:spPr>
        <p:txBody>
          <a:bodyPr lIns="0" tIns="0" rIns="0" bIns="0" rtlCol="0" anchor="t">
            <a:spAutoFit/>
          </a:bodyPr>
          <a:lstStyle/>
          <a:p>
            <a:pPr algn="l">
              <a:lnSpc>
                <a:spcPts val="7140"/>
              </a:lnSpc>
              <a:spcBef>
                <a:spcPct val="0"/>
              </a:spcBef>
            </a:pPr>
            <a:r>
              <a:rPr lang="en-US" sz="5100">
                <a:solidFill>
                  <a:srgbClr val="000000"/>
                </a:solidFill>
                <a:latin typeface="Verdana Pro"/>
                <a:ea typeface="Verdana Pro"/>
                <a:cs typeface="Verdana Pro"/>
                <a:sym typeface="Verdana Pro"/>
              </a:rPr>
              <a:t>Mystery does not name a puzzle that cannot be solved. </a:t>
            </a:r>
          </a:p>
          <a:p>
            <a:pPr algn="l">
              <a:lnSpc>
                <a:spcPts val="7140"/>
              </a:lnSpc>
              <a:spcBef>
                <a:spcPct val="0"/>
              </a:spcBef>
            </a:pPr>
            <a:r>
              <a:rPr lang="en-US" sz="5100">
                <a:solidFill>
                  <a:srgbClr val="000000"/>
                </a:solidFill>
                <a:latin typeface="Verdana Pro"/>
                <a:ea typeface="Verdana Pro"/>
                <a:cs typeface="Verdana Pro"/>
                <a:sym typeface="Verdana Pro"/>
              </a:rPr>
              <a:t>Rather it names that which we know, but the more we know, the more we are forced to rethink everything we think we know. And the more we are forced to rethink, the deeper in relationship and loving-reverence we fall as be behold God who has made himself known to us, but whose love is so vast that it’s height, width, and depth are beyond comprehension. </a:t>
            </a:r>
          </a:p>
        </p:txBody>
      </p:sp>
      <p:sp>
        <p:nvSpPr>
          <p:cNvPr id="3" name="TextBox 3"/>
          <p:cNvSpPr txBox="1"/>
          <p:nvPr/>
        </p:nvSpPr>
        <p:spPr>
          <a:xfrm>
            <a:off x="8739979" y="9443578"/>
            <a:ext cx="9150531" cy="405048"/>
          </a:xfrm>
          <a:prstGeom prst="rect">
            <a:avLst/>
          </a:prstGeom>
        </p:spPr>
        <p:txBody>
          <a:bodyPr lIns="0" tIns="0" rIns="0" bIns="0" rtlCol="0" anchor="t">
            <a:spAutoFit/>
          </a:bodyPr>
          <a:lstStyle/>
          <a:p>
            <a:pPr algn="l">
              <a:lnSpc>
                <a:spcPts val="3399"/>
              </a:lnSpc>
            </a:pPr>
            <a:r>
              <a:rPr lang="en-US" sz="2428">
                <a:solidFill>
                  <a:srgbClr val="000000"/>
                </a:solidFill>
                <a:latin typeface="Canva Sans"/>
                <a:ea typeface="Canva Sans"/>
                <a:cs typeface="Canva Sans"/>
                <a:sym typeface="Canva Sans"/>
              </a:rPr>
              <a:t>C.f. Stanley Hauerwas, The Cross-Shattered Christ, p 14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286434" y="622350"/>
            <a:ext cx="10413986" cy="9042300"/>
          </a:xfrm>
          <a:custGeom>
            <a:avLst/>
            <a:gdLst/>
            <a:ahLst/>
            <a:cxnLst/>
            <a:rect l="l" t="t" r="r" b="b"/>
            <a:pathLst>
              <a:path w="10413986" h="9042300">
                <a:moveTo>
                  <a:pt x="0" y="0"/>
                </a:moveTo>
                <a:lnTo>
                  <a:pt x="10413986" y="0"/>
                </a:lnTo>
                <a:lnTo>
                  <a:pt x="10413986" y="9042300"/>
                </a:lnTo>
                <a:lnTo>
                  <a:pt x="0" y="90423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859416" y="1765935"/>
            <a:ext cx="7158291" cy="6640830"/>
          </a:xfrm>
          <a:prstGeom prst="rect">
            <a:avLst/>
          </a:prstGeom>
        </p:spPr>
        <p:txBody>
          <a:bodyPr lIns="0" tIns="0" rIns="0" bIns="0" rtlCol="0" anchor="t">
            <a:spAutoFit/>
          </a:bodyPr>
          <a:lstStyle/>
          <a:p>
            <a:pPr algn="l">
              <a:lnSpc>
                <a:spcPts val="8820"/>
              </a:lnSpc>
              <a:spcBef>
                <a:spcPct val="0"/>
              </a:spcBef>
            </a:pPr>
            <a:r>
              <a:rPr lang="en-US" sz="6300">
                <a:solidFill>
                  <a:srgbClr val="000000"/>
                </a:solidFill>
                <a:latin typeface="Verdana Pro"/>
                <a:ea typeface="Verdana Pro"/>
                <a:cs typeface="Verdana Pro"/>
                <a:sym typeface="Verdana Pro"/>
              </a:rPr>
              <a:t>Wonder, mystery, awakens our soul so that deep calls unto deep.</a:t>
            </a:r>
          </a:p>
          <a:p>
            <a:pPr algn="l">
              <a:lnSpc>
                <a:spcPts val="8820"/>
              </a:lnSpc>
              <a:spcBef>
                <a:spcPct val="0"/>
              </a:spcBef>
            </a:pPr>
            <a:r>
              <a:rPr lang="en-US" sz="6300">
                <a:solidFill>
                  <a:srgbClr val="000000"/>
                </a:solidFill>
                <a:latin typeface="Verdana Pro"/>
                <a:ea typeface="Verdana Pro"/>
                <a:cs typeface="Verdana Pro"/>
                <a:sym typeface="Verdana Pro"/>
              </a:rPr>
              <a:t>(Psalm 42:7)</a:t>
            </a:r>
          </a:p>
          <a:p>
            <a:pPr algn="l">
              <a:lnSpc>
                <a:spcPts val="8820"/>
              </a:lnSpc>
              <a:spcBef>
                <a:spcPct val="0"/>
              </a:spcBef>
            </a:pPr>
            <a:endParaRPr lang="en-US" sz="6300">
              <a:solidFill>
                <a:srgbClr val="000000"/>
              </a:solidFill>
              <a:latin typeface="Verdana Pro"/>
              <a:ea typeface="Verdana Pro"/>
              <a:cs typeface="Verdana Pro"/>
              <a:sym typeface="Verdana Pro"/>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1939749" y="2374264"/>
            <a:ext cx="14408501" cy="5395596"/>
          </a:xfrm>
          <a:prstGeom prst="rect">
            <a:avLst/>
          </a:prstGeom>
        </p:spPr>
        <p:txBody>
          <a:bodyPr lIns="0" tIns="0" rIns="0" bIns="0" rtlCol="0" anchor="t">
            <a:spAutoFit/>
          </a:bodyPr>
          <a:lstStyle/>
          <a:p>
            <a:pPr algn="l">
              <a:lnSpc>
                <a:spcPts val="10779"/>
              </a:lnSpc>
              <a:spcBef>
                <a:spcPct val="0"/>
              </a:spcBef>
            </a:pPr>
            <a:r>
              <a:rPr lang="en-US" sz="7699">
                <a:solidFill>
                  <a:srgbClr val="000000"/>
                </a:solidFill>
                <a:latin typeface="Verdana Pro"/>
                <a:ea typeface="Verdana Pro"/>
                <a:cs typeface="Verdana Pro"/>
                <a:sym typeface="Verdana Pro"/>
              </a:rPr>
              <a:t>wonderment leads us to ask:</a:t>
            </a:r>
          </a:p>
          <a:p>
            <a:pPr algn="l">
              <a:lnSpc>
                <a:spcPts val="10779"/>
              </a:lnSpc>
              <a:spcBef>
                <a:spcPct val="0"/>
              </a:spcBef>
            </a:pPr>
            <a:r>
              <a:rPr lang="en-US" sz="7699">
                <a:solidFill>
                  <a:srgbClr val="000000"/>
                </a:solidFill>
                <a:latin typeface="Verdana Pro"/>
                <a:ea typeface="Verdana Pro"/>
                <a:cs typeface="Verdana Pro"/>
                <a:sym typeface="Verdana Pro"/>
              </a:rPr>
              <a:t>In light of what this tells me about God, how then should we live?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111936" y="-953143"/>
            <a:ext cx="18257190" cy="12323603"/>
          </a:xfrm>
          <a:custGeom>
            <a:avLst/>
            <a:gdLst/>
            <a:ahLst/>
            <a:cxnLst/>
            <a:rect l="l" t="t" r="r" b="b"/>
            <a:pathLst>
              <a:path w="18257190" h="12323603">
                <a:moveTo>
                  <a:pt x="0" y="0"/>
                </a:moveTo>
                <a:lnTo>
                  <a:pt x="18257190" y="0"/>
                </a:lnTo>
                <a:lnTo>
                  <a:pt x="18257190" y="12323603"/>
                </a:lnTo>
                <a:lnTo>
                  <a:pt x="0" y="12323603"/>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1028700" y="2520315"/>
            <a:ext cx="16281476" cy="5246370"/>
            <a:chOff x="0" y="0"/>
            <a:chExt cx="2522427" cy="812800"/>
          </a:xfrm>
        </p:grpSpPr>
        <p:sp>
          <p:nvSpPr>
            <p:cNvPr id="4" name="Freeform 4"/>
            <p:cNvSpPr/>
            <p:nvPr/>
          </p:nvSpPr>
          <p:spPr>
            <a:xfrm>
              <a:off x="0" y="0"/>
              <a:ext cx="2522427" cy="812800"/>
            </a:xfrm>
            <a:custGeom>
              <a:avLst/>
              <a:gdLst/>
              <a:ahLst/>
              <a:cxnLst/>
              <a:rect l="l" t="t" r="r" b="b"/>
              <a:pathLst>
                <a:path w="2522427" h="812800">
                  <a:moveTo>
                    <a:pt x="10937" y="0"/>
                  </a:moveTo>
                  <a:lnTo>
                    <a:pt x="2511490" y="0"/>
                  </a:lnTo>
                  <a:cubicBezTo>
                    <a:pt x="2517530" y="0"/>
                    <a:pt x="2522427" y="4896"/>
                    <a:pt x="2522427" y="10937"/>
                  </a:cubicBezTo>
                  <a:lnTo>
                    <a:pt x="2522427" y="801863"/>
                  </a:lnTo>
                  <a:cubicBezTo>
                    <a:pt x="2522427" y="804764"/>
                    <a:pt x="2521274" y="807546"/>
                    <a:pt x="2519223" y="809597"/>
                  </a:cubicBezTo>
                  <a:cubicBezTo>
                    <a:pt x="2517172" y="811648"/>
                    <a:pt x="2514391" y="812800"/>
                    <a:pt x="2511490" y="812800"/>
                  </a:cubicBezTo>
                  <a:lnTo>
                    <a:pt x="10937" y="812800"/>
                  </a:lnTo>
                  <a:cubicBezTo>
                    <a:pt x="4896" y="812800"/>
                    <a:pt x="0" y="807903"/>
                    <a:pt x="0" y="801863"/>
                  </a:cubicBezTo>
                  <a:lnTo>
                    <a:pt x="0" y="10937"/>
                  </a:lnTo>
                  <a:cubicBezTo>
                    <a:pt x="0" y="4896"/>
                    <a:pt x="4896" y="0"/>
                    <a:pt x="10937" y="0"/>
                  </a:cubicBezTo>
                  <a:close/>
                </a:path>
              </a:pathLst>
            </a:custGeom>
            <a:solidFill>
              <a:srgbClr val="EBE2C6"/>
            </a:solidFill>
            <a:ln w="12700">
              <a:solidFill>
                <a:srgbClr val="000000"/>
              </a:solidFill>
            </a:ln>
          </p:spPr>
          <p:txBody>
            <a:bodyPr/>
            <a:lstStyle/>
            <a:p>
              <a:endParaRPr lang="en-GB"/>
            </a:p>
          </p:txBody>
        </p:sp>
      </p:grpSp>
      <p:sp>
        <p:nvSpPr>
          <p:cNvPr id="5" name="TextBox 5"/>
          <p:cNvSpPr txBox="1"/>
          <p:nvPr/>
        </p:nvSpPr>
        <p:spPr>
          <a:xfrm>
            <a:off x="977824" y="3049893"/>
            <a:ext cx="16332351" cy="3968140"/>
          </a:xfrm>
          <a:prstGeom prst="rect">
            <a:avLst/>
          </a:prstGeom>
        </p:spPr>
        <p:txBody>
          <a:bodyPr lIns="0" tIns="0" rIns="0" bIns="0" rtlCol="0" anchor="t">
            <a:spAutoFit/>
          </a:bodyPr>
          <a:lstStyle/>
          <a:p>
            <a:pPr algn="ctr">
              <a:lnSpc>
                <a:spcPts val="15958"/>
              </a:lnSpc>
              <a:spcBef>
                <a:spcPct val="0"/>
              </a:spcBef>
            </a:pPr>
            <a:r>
              <a:rPr lang="en-US" sz="11399">
                <a:solidFill>
                  <a:srgbClr val="000000"/>
                </a:solidFill>
                <a:latin typeface="Verdana Pro"/>
                <a:ea typeface="Verdana Pro"/>
                <a:cs typeface="Verdana Pro"/>
                <a:sym typeface="Verdana Pro"/>
              </a:rPr>
              <a:t>We live with great joy and generosity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4724400" y="3974164"/>
            <a:ext cx="8571975" cy="1981568"/>
          </a:xfrm>
          <a:prstGeom prst="rect">
            <a:avLst/>
          </a:prstGeom>
        </p:spPr>
        <p:txBody>
          <a:bodyPr wrap="square" lIns="0" tIns="0" rIns="0" bIns="0" rtlCol="0" anchor="t">
            <a:spAutoFit/>
          </a:bodyPr>
          <a:lstStyle/>
          <a:p>
            <a:pPr algn="ctr">
              <a:lnSpc>
                <a:spcPts val="17233"/>
              </a:lnSpc>
              <a:spcBef>
                <a:spcPct val="0"/>
              </a:spcBef>
            </a:pPr>
            <a:r>
              <a:rPr lang="en-US" sz="12309" dirty="0">
                <a:solidFill>
                  <a:srgbClr val="000000"/>
                </a:solidFill>
                <a:latin typeface="Verdana Pro"/>
                <a:ea typeface="Verdana Pro"/>
                <a:cs typeface="Verdana Pro"/>
                <a:sym typeface="Verdana Pro"/>
              </a:rPr>
              <a:t>Hebrews 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60794" y="641985"/>
            <a:ext cx="16766413" cy="10295890"/>
          </a:xfrm>
          <a:prstGeom prst="rect">
            <a:avLst/>
          </a:prstGeom>
        </p:spPr>
        <p:txBody>
          <a:bodyPr lIns="0" tIns="0" rIns="0" bIns="0" rtlCol="0" anchor="t">
            <a:spAutoFit/>
          </a:bodyPr>
          <a:lstStyle/>
          <a:p>
            <a:pPr algn="l">
              <a:lnSpc>
                <a:spcPts val="9100"/>
              </a:lnSpc>
            </a:pPr>
            <a:r>
              <a:rPr lang="en-US" sz="6500">
                <a:solidFill>
                  <a:srgbClr val="000000"/>
                </a:solidFill>
                <a:latin typeface="Verdana Pro"/>
                <a:ea typeface="Verdana Pro"/>
                <a:cs typeface="Verdana Pro"/>
                <a:sym typeface="Verdana Pro"/>
              </a:rPr>
              <a:t>Hebrews 2</a:t>
            </a:r>
          </a:p>
          <a:p>
            <a:pPr algn="l">
              <a:lnSpc>
                <a:spcPts val="9100"/>
              </a:lnSpc>
              <a:spcBef>
                <a:spcPct val="0"/>
              </a:spcBef>
            </a:pPr>
            <a:r>
              <a:rPr lang="en-US" sz="6500">
                <a:solidFill>
                  <a:srgbClr val="000000"/>
                </a:solidFill>
                <a:latin typeface="Verdana Pro"/>
                <a:ea typeface="Verdana Pro"/>
                <a:cs typeface="Verdana Pro"/>
                <a:sym typeface="Verdana Pro"/>
              </a:rPr>
              <a:t>we must listen very carefully to the truth we have heard, or we may drift away from it. ...</a:t>
            </a:r>
          </a:p>
          <a:p>
            <a:pPr algn="l">
              <a:lnSpc>
                <a:spcPts val="9100"/>
              </a:lnSpc>
              <a:spcBef>
                <a:spcPct val="0"/>
              </a:spcBef>
            </a:pPr>
            <a:r>
              <a:rPr lang="en-US" sz="6500">
                <a:solidFill>
                  <a:srgbClr val="000000"/>
                </a:solidFill>
                <a:latin typeface="Verdana Pro"/>
                <a:ea typeface="Verdana Pro"/>
                <a:cs typeface="Verdana Pro"/>
                <a:sym typeface="Verdana Pro"/>
              </a:rPr>
              <a:t>God confirmed the message by giving signs and wonders and various miracles and gifts of the Holy Spirit </a:t>
            </a:r>
            <a:r>
              <a:rPr lang="en-US" sz="6500" i="1">
                <a:solidFill>
                  <a:srgbClr val="000000"/>
                </a:solidFill>
                <a:latin typeface="Verdana Pro Italics"/>
                <a:ea typeface="Verdana Pro Italics"/>
                <a:cs typeface="Verdana Pro Italics"/>
                <a:sym typeface="Verdana Pro Italics"/>
              </a:rPr>
              <a:t>whenever he chose</a:t>
            </a:r>
            <a:r>
              <a:rPr lang="en-US" sz="6500">
                <a:solidFill>
                  <a:srgbClr val="000000"/>
                </a:solidFill>
                <a:latin typeface="Verdana Pro"/>
                <a:ea typeface="Verdana Pro"/>
                <a:cs typeface="Verdana Pro"/>
                <a:sym typeface="Verdana Pro"/>
              </a:rPr>
              <a:t>.</a:t>
            </a:r>
          </a:p>
          <a:p>
            <a:pPr algn="l">
              <a:lnSpc>
                <a:spcPts val="8820"/>
              </a:lnSpc>
              <a:spcBef>
                <a:spcPct val="0"/>
              </a:spcBef>
            </a:pPr>
            <a:endParaRPr lang="en-US" sz="6500">
              <a:solidFill>
                <a:srgbClr val="000000"/>
              </a:solidFill>
              <a:latin typeface="Verdana Pro"/>
              <a:ea typeface="Verdana Pro"/>
              <a:cs typeface="Verdana Pro"/>
              <a:sym typeface="Verdana Pr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60794" y="632460"/>
            <a:ext cx="16766413" cy="4737735"/>
          </a:xfrm>
          <a:prstGeom prst="rect">
            <a:avLst/>
          </a:prstGeom>
        </p:spPr>
        <p:txBody>
          <a:bodyPr lIns="0" tIns="0" rIns="0" bIns="0" rtlCol="0" anchor="t">
            <a:spAutoFit/>
          </a:bodyPr>
          <a:lstStyle/>
          <a:p>
            <a:pPr algn="l">
              <a:lnSpc>
                <a:spcPts val="9660"/>
              </a:lnSpc>
            </a:pPr>
            <a:r>
              <a:rPr lang="en-US" sz="6900">
                <a:solidFill>
                  <a:srgbClr val="000000"/>
                </a:solidFill>
                <a:latin typeface="Verdana Pro"/>
                <a:ea typeface="Verdana Pro"/>
                <a:cs typeface="Verdana Pro"/>
                <a:sym typeface="Verdana Pro"/>
              </a:rPr>
              <a:t>Hebrews 2</a:t>
            </a:r>
          </a:p>
          <a:p>
            <a:pPr algn="l">
              <a:lnSpc>
                <a:spcPts val="9660"/>
              </a:lnSpc>
              <a:spcBef>
                <a:spcPct val="0"/>
              </a:spcBef>
            </a:pPr>
            <a:r>
              <a:rPr lang="en-US" sz="6900">
                <a:solidFill>
                  <a:srgbClr val="000000"/>
                </a:solidFill>
                <a:latin typeface="Verdana Pro"/>
                <a:ea typeface="Verdana Pro"/>
                <a:cs typeface="Verdana Pro"/>
                <a:sym typeface="Verdana Pro"/>
              </a:rPr>
              <a:t>Now when it says “all things,” it means nothing is left out. </a:t>
            </a:r>
          </a:p>
          <a:p>
            <a:pPr algn="l">
              <a:lnSpc>
                <a:spcPts val="8820"/>
              </a:lnSpc>
              <a:spcBef>
                <a:spcPct val="0"/>
              </a:spcBef>
            </a:pPr>
            <a:endParaRPr lang="en-US" sz="6900">
              <a:solidFill>
                <a:srgbClr val="000000"/>
              </a:solidFill>
              <a:latin typeface="Verdana Pro"/>
              <a:ea typeface="Verdana Pro"/>
              <a:cs typeface="Verdana Pro"/>
              <a:sym typeface="Verdana Pr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60794" y="632460"/>
            <a:ext cx="16766413" cy="7176135"/>
          </a:xfrm>
          <a:prstGeom prst="rect">
            <a:avLst/>
          </a:prstGeom>
        </p:spPr>
        <p:txBody>
          <a:bodyPr lIns="0" tIns="0" rIns="0" bIns="0" rtlCol="0" anchor="t">
            <a:spAutoFit/>
          </a:bodyPr>
          <a:lstStyle/>
          <a:p>
            <a:pPr algn="l">
              <a:lnSpc>
                <a:spcPts val="9660"/>
              </a:lnSpc>
            </a:pPr>
            <a:r>
              <a:rPr lang="en-US" sz="6900">
                <a:solidFill>
                  <a:srgbClr val="000000"/>
                </a:solidFill>
                <a:latin typeface="Verdana Pro"/>
                <a:ea typeface="Verdana Pro"/>
                <a:cs typeface="Verdana Pro"/>
                <a:sym typeface="Verdana Pro"/>
              </a:rPr>
              <a:t>Hebrews 2</a:t>
            </a:r>
          </a:p>
          <a:p>
            <a:pPr algn="l">
              <a:lnSpc>
                <a:spcPts val="9660"/>
              </a:lnSpc>
              <a:spcBef>
                <a:spcPct val="0"/>
              </a:spcBef>
            </a:pPr>
            <a:r>
              <a:rPr lang="en-US" sz="6900">
                <a:solidFill>
                  <a:srgbClr val="000000"/>
                </a:solidFill>
                <a:latin typeface="Verdana Pro"/>
                <a:ea typeface="Verdana Pro"/>
                <a:cs typeface="Verdana Pro"/>
                <a:sym typeface="Verdana Pro"/>
              </a:rPr>
              <a:t>Now when it says “all things,” it means nothing is left out. </a:t>
            </a:r>
          </a:p>
          <a:p>
            <a:pPr algn="l">
              <a:lnSpc>
                <a:spcPts val="9660"/>
              </a:lnSpc>
              <a:spcBef>
                <a:spcPct val="0"/>
              </a:spcBef>
            </a:pPr>
            <a:r>
              <a:rPr lang="en-US" sz="6900">
                <a:solidFill>
                  <a:srgbClr val="000000"/>
                </a:solidFill>
                <a:latin typeface="Verdana Pro"/>
                <a:ea typeface="Verdana Pro"/>
                <a:cs typeface="Verdana Pro"/>
                <a:sym typeface="Verdana Pro"/>
              </a:rPr>
              <a:t>But we have not yet seen all things put under their authority. </a:t>
            </a:r>
          </a:p>
          <a:p>
            <a:pPr algn="l">
              <a:lnSpc>
                <a:spcPts val="8820"/>
              </a:lnSpc>
              <a:spcBef>
                <a:spcPct val="0"/>
              </a:spcBef>
            </a:pPr>
            <a:r>
              <a:rPr lang="en-US" sz="6300">
                <a:solidFill>
                  <a:srgbClr val="000000"/>
                </a:solidFill>
                <a:latin typeface="Verdana Pro"/>
                <a:ea typeface="Verdana Pro"/>
                <a:cs typeface="Verdana Pro"/>
                <a:sym typeface="Verdana Pro"/>
              </a:rPr>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60794" y="632460"/>
            <a:ext cx="16766413" cy="7273290"/>
          </a:xfrm>
          <a:prstGeom prst="rect">
            <a:avLst/>
          </a:prstGeom>
        </p:spPr>
        <p:txBody>
          <a:bodyPr lIns="0" tIns="0" rIns="0" bIns="0" rtlCol="0" anchor="t">
            <a:spAutoFit/>
          </a:bodyPr>
          <a:lstStyle/>
          <a:p>
            <a:pPr algn="l">
              <a:lnSpc>
                <a:spcPts val="9660"/>
              </a:lnSpc>
            </a:pPr>
            <a:r>
              <a:rPr lang="en-US" sz="6900">
                <a:solidFill>
                  <a:srgbClr val="000000"/>
                </a:solidFill>
                <a:latin typeface="Verdana Pro"/>
                <a:ea typeface="Verdana Pro"/>
                <a:cs typeface="Verdana Pro"/>
                <a:sym typeface="Verdana Pro"/>
              </a:rPr>
              <a:t>Hebrews 2</a:t>
            </a:r>
          </a:p>
          <a:p>
            <a:pPr algn="l">
              <a:lnSpc>
                <a:spcPts val="9660"/>
              </a:lnSpc>
              <a:spcBef>
                <a:spcPct val="0"/>
              </a:spcBef>
            </a:pPr>
            <a:r>
              <a:rPr lang="en-US" sz="6900">
                <a:solidFill>
                  <a:srgbClr val="000000"/>
                </a:solidFill>
                <a:latin typeface="Verdana Pro"/>
                <a:ea typeface="Verdana Pro"/>
                <a:cs typeface="Verdana Pro"/>
                <a:sym typeface="Verdana Pro"/>
              </a:rPr>
              <a:t>Now when it says “all things,” it means nothing is left out. </a:t>
            </a:r>
          </a:p>
          <a:p>
            <a:pPr algn="l">
              <a:lnSpc>
                <a:spcPts val="9660"/>
              </a:lnSpc>
              <a:spcBef>
                <a:spcPct val="0"/>
              </a:spcBef>
            </a:pPr>
            <a:r>
              <a:rPr lang="en-US" sz="6900">
                <a:solidFill>
                  <a:srgbClr val="000000"/>
                </a:solidFill>
                <a:latin typeface="Verdana Pro"/>
                <a:ea typeface="Verdana Pro"/>
                <a:cs typeface="Verdana Pro"/>
                <a:sym typeface="Verdana Pro"/>
              </a:rPr>
              <a:t>But we have not yet seen all things put under their authority. </a:t>
            </a:r>
          </a:p>
          <a:p>
            <a:pPr algn="l">
              <a:lnSpc>
                <a:spcPts val="9660"/>
              </a:lnSpc>
              <a:spcBef>
                <a:spcPct val="0"/>
              </a:spcBef>
            </a:pPr>
            <a:r>
              <a:rPr lang="en-US" sz="6900" i="1">
                <a:solidFill>
                  <a:srgbClr val="000000"/>
                </a:solidFill>
                <a:latin typeface="Verdana Pro Italics"/>
                <a:ea typeface="Verdana Pro Italics"/>
                <a:cs typeface="Verdana Pro Italics"/>
                <a:sym typeface="Verdana Pro Italics"/>
              </a:rPr>
              <a:t>What we do see is Jesus</a:t>
            </a:r>
            <a:r>
              <a:rPr lang="en-US" sz="6900">
                <a:solidFill>
                  <a:srgbClr val="000000"/>
                </a:solidFill>
                <a:latin typeface="Verdana Pro"/>
                <a:ea typeface="Verdana Pro"/>
                <a:cs typeface="Verdana Pro"/>
                <a:sym typeface="Verdana Pro"/>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Freeform 2"/>
          <p:cNvSpPr/>
          <p:nvPr/>
        </p:nvSpPr>
        <p:spPr>
          <a:xfrm>
            <a:off x="190761" y="397753"/>
            <a:ext cx="7457172" cy="4968341"/>
          </a:xfrm>
          <a:custGeom>
            <a:avLst/>
            <a:gdLst/>
            <a:ahLst/>
            <a:cxnLst/>
            <a:rect l="l" t="t" r="r" b="b"/>
            <a:pathLst>
              <a:path w="7457172" h="4968341">
                <a:moveTo>
                  <a:pt x="0" y="0"/>
                </a:moveTo>
                <a:lnTo>
                  <a:pt x="7457173" y="0"/>
                </a:lnTo>
                <a:lnTo>
                  <a:pt x="7457173" y="4968341"/>
                </a:lnTo>
                <a:lnTo>
                  <a:pt x="0" y="4968341"/>
                </a:lnTo>
                <a:lnTo>
                  <a:pt x="0" y="0"/>
                </a:lnTo>
                <a:close/>
              </a:path>
            </a:pathLst>
          </a:custGeom>
          <a:blipFill>
            <a:blip r:embed="rId2"/>
            <a:stretch>
              <a:fillRect/>
            </a:stretch>
          </a:blipFill>
        </p:spPr>
        <p:txBody>
          <a:bodyPr/>
          <a:lstStyle/>
          <a:p>
            <a:endParaRPr lang="en-GB"/>
          </a:p>
        </p:txBody>
      </p:sp>
      <p:sp>
        <p:nvSpPr>
          <p:cNvPr id="3" name="Freeform 3"/>
          <p:cNvSpPr/>
          <p:nvPr/>
        </p:nvSpPr>
        <p:spPr>
          <a:xfrm>
            <a:off x="317958" y="5849047"/>
            <a:ext cx="6339883" cy="4216022"/>
          </a:xfrm>
          <a:custGeom>
            <a:avLst/>
            <a:gdLst/>
            <a:ahLst/>
            <a:cxnLst/>
            <a:rect l="l" t="t" r="r" b="b"/>
            <a:pathLst>
              <a:path w="6339883" h="4216022">
                <a:moveTo>
                  <a:pt x="0" y="0"/>
                </a:moveTo>
                <a:lnTo>
                  <a:pt x="6339883" y="0"/>
                </a:lnTo>
                <a:lnTo>
                  <a:pt x="6339883" y="4216023"/>
                </a:lnTo>
                <a:lnTo>
                  <a:pt x="0" y="4216023"/>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7833722" y="202565"/>
            <a:ext cx="10454278" cy="9872977"/>
          </a:xfrm>
          <a:prstGeom prst="rect">
            <a:avLst/>
          </a:prstGeom>
        </p:spPr>
        <p:txBody>
          <a:bodyPr lIns="0" tIns="0" rIns="0" bIns="0" rtlCol="0" anchor="t">
            <a:spAutoFit/>
          </a:bodyPr>
          <a:lstStyle/>
          <a:p>
            <a:pPr algn="l">
              <a:lnSpc>
                <a:spcPts val="12320"/>
              </a:lnSpc>
              <a:spcBef>
                <a:spcPct val="0"/>
              </a:spcBef>
            </a:pPr>
            <a:r>
              <a:rPr lang="en-US" sz="8800">
                <a:solidFill>
                  <a:srgbClr val="000000"/>
                </a:solidFill>
                <a:latin typeface="Verdana Pro"/>
                <a:ea typeface="Verdana Pro"/>
                <a:cs typeface="Verdana Pro"/>
                <a:sym typeface="Verdana Pro"/>
              </a:rPr>
              <a:t>Dynamite – dramatic, explosive power.</a:t>
            </a:r>
          </a:p>
          <a:p>
            <a:pPr algn="l">
              <a:lnSpc>
                <a:spcPts val="2240"/>
              </a:lnSpc>
              <a:spcBef>
                <a:spcPct val="0"/>
              </a:spcBef>
            </a:pPr>
            <a:r>
              <a:rPr lang="en-US" sz="1600">
                <a:solidFill>
                  <a:srgbClr val="EBE2C6"/>
                </a:solidFill>
                <a:latin typeface="Verdana Pro"/>
                <a:ea typeface="Verdana Pro"/>
                <a:cs typeface="Verdana Pro"/>
                <a:sym typeface="Verdana Pro"/>
              </a:rPr>
              <a:t>A</a:t>
            </a:r>
          </a:p>
          <a:p>
            <a:pPr algn="l">
              <a:lnSpc>
                <a:spcPts val="2240"/>
              </a:lnSpc>
              <a:spcBef>
                <a:spcPct val="0"/>
              </a:spcBef>
            </a:pPr>
            <a:r>
              <a:rPr lang="en-US" sz="1600">
                <a:solidFill>
                  <a:srgbClr val="EBE2C6"/>
                </a:solidFill>
                <a:latin typeface="Verdana Pro"/>
                <a:ea typeface="Verdana Pro"/>
                <a:cs typeface="Verdana Pro"/>
                <a:sym typeface="Verdana Pro"/>
              </a:rPr>
              <a:t>a</a:t>
            </a:r>
          </a:p>
          <a:p>
            <a:pPr algn="l">
              <a:lnSpc>
                <a:spcPts val="12320"/>
              </a:lnSpc>
              <a:spcBef>
                <a:spcPct val="0"/>
              </a:spcBef>
            </a:pPr>
            <a:r>
              <a:rPr lang="en-US" sz="8800">
                <a:solidFill>
                  <a:srgbClr val="000000"/>
                </a:solidFill>
                <a:latin typeface="Verdana Pro"/>
                <a:ea typeface="Verdana Pro"/>
                <a:cs typeface="Verdana Pro"/>
                <a:sym typeface="Verdana Pro"/>
              </a:rPr>
              <a:t>Dynamo – steady, reliable, sustaining power.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2576438" y="3650933"/>
            <a:ext cx="13135124" cy="2680335"/>
          </a:xfrm>
          <a:prstGeom prst="rect">
            <a:avLst/>
          </a:prstGeom>
        </p:spPr>
        <p:txBody>
          <a:bodyPr lIns="0" tIns="0" rIns="0" bIns="0" rtlCol="0" anchor="t">
            <a:spAutoFit/>
          </a:bodyPr>
          <a:lstStyle/>
          <a:p>
            <a:pPr algn="ctr">
              <a:lnSpc>
                <a:spcPts val="21839"/>
              </a:lnSpc>
            </a:pPr>
            <a:r>
              <a:rPr lang="en-US" sz="15600">
                <a:solidFill>
                  <a:srgbClr val="000000"/>
                </a:solidFill>
                <a:latin typeface="Verdana Pro"/>
                <a:ea typeface="Verdana Pro"/>
                <a:cs typeface="Verdana Pro"/>
                <a:sym typeface="Verdana Pro"/>
              </a:rPr>
              <a:t>Acts 3: 1- 16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551317" y="220986"/>
            <a:ext cx="17185365" cy="9711678"/>
          </a:xfrm>
          <a:prstGeom prst="rect">
            <a:avLst/>
          </a:prstGeom>
        </p:spPr>
        <p:txBody>
          <a:bodyPr lIns="0" tIns="0" rIns="0" bIns="0" rtlCol="0" anchor="t">
            <a:spAutoFit/>
          </a:bodyPr>
          <a:lstStyle/>
          <a:p>
            <a:pPr algn="just">
              <a:lnSpc>
                <a:spcPts val="9660"/>
              </a:lnSpc>
              <a:spcBef>
                <a:spcPct val="0"/>
              </a:spcBef>
            </a:pPr>
            <a:r>
              <a:rPr lang="en-US" sz="6900">
                <a:solidFill>
                  <a:srgbClr val="000000"/>
                </a:solidFill>
                <a:latin typeface="Canva Sans"/>
                <a:ea typeface="Canva Sans"/>
                <a:cs typeface="Canva Sans"/>
                <a:sym typeface="Canva Sans"/>
              </a:rPr>
              <a:t>One day Peter and John were going up to the temple at the hour of prayer, at three o’clock in the afternoon. And a man lame from birth was being carried in. People would lay him daily at the gate of the temple called the Beautiful Gate so that he could ask for alms from those entering the temple.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745691" y="578951"/>
            <a:ext cx="16796619" cy="7273290"/>
          </a:xfrm>
          <a:prstGeom prst="rect">
            <a:avLst/>
          </a:prstGeom>
        </p:spPr>
        <p:txBody>
          <a:bodyPr lIns="0" tIns="0" rIns="0" bIns="0" rtlCol="0" anchor="t">
            <a:spAutoFit/>
          </a:bodyPr>
          <a:lstStyle/>
          <a:p>
            <a:pPr algn="just">
              <a:lnSpc>
                <a:spcPts val="9660"/>
              </a:lnSpc>
              <a:spcBef>
                <a:spcPct val="0"/>
              </a:spcBef>
            </a:pPr>
            <a:r>
              <a:rPr lang="en-US" sz="6900">
                <a:solidFill>
                  <a:srgbClr val="000000"/>
                </a:solidFill>
                <a:latin typeface="Canva Sans"/>
                <a:ea typeface="Canva Sans"/>
                <a:cs typeface="Canva Sans"/>
                <a:sym typeface="Canva Sans"/>
              </a:rPr>
              <a:t>When he saw Peter and John about to go into the temple, he asked them for alms. Peter looked intently at him, as did John, and said, ‘Look at us.’ And he fixed his attention on them, expecting to receive something from them.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2C6"/>
        </a:solidFill>
        <a:effectLst/>
      </p:bgPr>
    </p:bg>
    <p:spTree>
      <p:nvGrpSpPr>
        <p:cNvPr id="1" name=""/>
        <p:cNvGrpSpPr/>
        <p:nvPr/>
      </p:nvGrpSpPr>
      <p:grpSpPr>
        <a:xfrm>
          <a:off x="0" y="0"/>
          <a:ext cx="0" cy="0"/>
          <a:chOff x="0" y="0"/>
          <a:chExt cx="0" cy="0"/>
        </a:xfrm>
      </p:grpSpPr>
      <p:sp>
        <p:nvSpPr>
          <p:cNvPr id="2" name="TextBox 2"/>
          <p:cNvSpPr txBox="1"/>
          <p:nvPr/>
        </p:nvSpPr>
        <p:spPr>
          <a:xfrm>
            <a:off x="514350" y="195768"/>
            <a:ext cx="17010470" cy="8492490"/>
          </a:xfrm>
          <a:prstGeom prst="rect">
            <a:avLst/>
          </a:prstGeom>
        </p:spPr>
        <p:txBody>
          <a:bodyPr lIns="0" tIns="0" rIns="0" bIns="0" rtlCol="0" anchor="t">
            <a:spAutoFit/>
          </a:bodyPr>
          <a:lstStyle/>
          <a:p>
            <a:pPr algn="just">
              <a:lnSpc>
                <a:spcPts val="9660"/>
              </a:lnSpc>
              <a:spcBef>
                <a:spcPct val="0"/>
              </a:spcBef>
            </a:pPr>
            <a:r>
              <a:rPr lang="en-US" sz="6900">
                <a:solidFill>
                  <a:srgbClr val="000000"/>
                </a:solidFill>
                <a:latin typeface="Canva Sans"/>
                <a:ea typeface="Canva Sans"/>
                <a:cs typeface="Canva Sans"/>
                <a:sym typeface="Canva Sans"/>
              </a:rPr>
              <a:t>But Peter said, ‘I have no silver or gold, but what I have I give you; in the name of Jesus Christ of Nazareth, stand up and walk.’ And he took him by the right hand and raised him up; and immediately his feet and ankles were made strong.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1139</Words>
  <Application>Microsoft Office PowerPoint</Application>
  <PresentationFormat>Custom</PresentationFormat>
  <Paragraphs>89</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Verdana Pro Italics</vt:lpstr>
      <vt:lpstr>Verdana Pro</vt:lpstr>
      <vt:lpstr>Canva Sans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Spirit and Healing</dc:title>
  <dc:creator>Corrin Woodbrooks</dc:creator>
  <cp:lastModifiedBy>Corrin Woodbrooks</cp:lastModifiedBy>
  <cp:revision>3</cp:revision>
  <dcterms:created xsi:type="dcterms:W3CDTF">2006-08-16T00:00:00Z</dcterms:created>
  <dcterms:modified xsi:type="dcterms:W3CDTF">2025-10-20T08:30:37Z</dcterms:modified>
  <dc:identifier>DAG1GQ-877s</dc:identifier>
</cp:coreProperties>
</file>